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61" r:id="rId4"/>
    <p:sldId id="291" r:id="rId5"/>
    <p:sldId id="395" r:id="rId6"/>
    <p:sldId id="397" r:id="rId7"/>
    <p:sldId id="398" r:id="rId8"/>
    <p:sldId id="371" r:id="rId9"/>
    <p:sldId id="372" r:id="rId10"/>
    <p:sldId id="362" r:id="rId11"/>
    <p:sldId id="375" r:id="rId12"/>
    <p:sldId id="389" r:id="rId13"/>
    <p:sldId id="379" r:id="rId14"/>
    <p:sldId id="405" r:id="rId15"/>
    <p:sldId id="380" r:id="rId16"/>
    <p:sldId id="377" r:id="rId17"/>
    <p:sldId id="378" r:id="rId18"/>
    <p:sldId id="382" r:id="rId19"/>
    <p:sldId id="383" r:id="rId20"/>
    <p:sldId id="390" r:id="rId21"/>
    <p:sldId id="407" r:id="rId22"/>
    <p:sldId id="410" r:id="rId23"/>
    <p:sldId id="387" r:id="rId24"/>
    <p:sldId id="408" r:id="rId25"/>
    <p:sldId id="409" r:id="rId26"/>
    <p:sldId id="388" r:id="rId27"/>
    <p:sldId id="411" r:id="rId28"/>
    <p:sldId id="391" r:id="rId29"/>
    <p:sldId id="400" r:id="rId30"/>
    <p:sldId id="399" r:id="rId31"/>
    <p:sldId id="404" r:id="rId32"/>
    <p:sldId id="265" r:id="rId33"/>
  </p:sldIdLst>
  <p:sldSz cx="18288000" cy="10287000"/>
  <p:notesSz cx="6858000" cy="9144000"/>
  <p:embeddedFontLst>
    <p:embeddedFont>
      <p:font typeface="Arita Dotum Medium" panose="020B0600000101010101" charset="-127"/>
      <p:regular r:id="rId35"/>
    </p:embeddedFont>
    <p:embeddedFont>
      <p:font typeface="Nanum Square Bold" panose="020B0600000101010101" charset="-127"/>
      <p:regular r:id="rId36"/>
    </p:embeddedFont>
    <p:embeddedFont>
      <p:font typeface="Source Han Sans KR Bold" panose="020B0600000101010101" charset="-127"/>
      <p:regular r:id="rId37"/>
    </p:embeddedFont>
    <p:embeddedFont>
      <p:font typeface="Source Han Sans KR Medium" panose="020B0600000101010101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Bahnschrift" panose="020B0502040204020203" pitchFamily="34" charset="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2B4"/>
    <a:srgbClr val="084C6E"/>
    <a:srgbClr val="2B2C40"/>
    <a:srgbClr val="C3DDFF"/>
    <a:srgbClr val="E3EDD5"/>
    <a:srgbClr val="A3E6E4"/>
    <a:srgbClr val="CFD0FA"/>
    <a:srgbClr val="E0D5E8"/>
    <a:srgbClr val="7CD4D2"/>
    <a:srgbClr val="1B6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83397" autoAdjust="0"/>
  </p:normalViewPr>
  <p:slideViewPr>
    <p:cSldViewPr>
      <p:cViewPr>
        <p:scale>
          <a:sx n="60" d="100"/>
          <a:sy n="60" d="100"/>
        </p:scale>
        <p:origin x="654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4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CD4D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CD4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66-40AF-8DE3-399EE28A8B56}"/>
              </c:ext>
            </c:extLst>
          </c:dPt>
          <c:dPt>
            <c:idx val="2"/>
            <c:invertIfNegative val="0"/>
            <c:bubble3D val="0"/>
            <c:spPr>
              <a:solidFill>
                <a:srgbClr val="7CD4D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66-40AF-8DE3-399EE28A8B56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66-40AF-8DE3-399EE28A8B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B628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B62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466-40AF-8DE3-399EE28A8B56}"/>
              </c:ext>
            </c:extLst>
          </c:dPt>
          <c:dPt>
            <c:idx val="2"/>
            <c:invertIfNegative val="0"/>
            <c:bubble3D val="0"/>
            <c:spPr>
              <a:solidFill>
                <a:srgbClr val="1B62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466-40AF-8DE3-399EE28A8B56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466-40AF-8DE3-399EE28A8B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E92B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466-40AF-8DE3-399EE28A8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00AB7-3570-4EAB-8628-566EEB012D31}" type="datetimeFigureOut">
              <a:rPr lang="ko-KR" altLang="en-US" smtClean="0"/>
              <a:t>2024-03-26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C149D-3BB3-41B0-8877-5BBC002079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27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쉽고 안정적인 거래를 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866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프론트 </a:t>
            </a:r>
            <a:r>
              <a:rPr lang="en-US" altLang="ko-KR" dirty="0"/>
              <a:t>: node, vue-cli</a:t>
            </a:r>
            <a:r>
              <a:rPr lang="ko-KR" altLang="en-US" dirty="0"/>
              <a:t>로 </a:t>
            </a:r>
            <a:r>
              <a:rPr lang="en-US" altLang="ko-KR" dirty="0"/>
              <a:t>vue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채팅 </a:t>
            </a:r>
            <a:r>
              <a:rPr lang="en-US" altLang="ko-KR" dirty="0"/>
              <a:t>: node</a:t>
            </a:r>
            <a:r>
              <a:rPr lang="ko-KR" altLang="en-US" dirty="0"/>
              <a:t>로 </a:t>
            </a:r>
            <a:r>
              <a:rPr lang="en-US" altLang="ko-KR" dirty="0"/>
              <a:t>chat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java maven </a:t>
            </a:r>
            <a:r>
              <a:rPr lang="ko-KR" altLang="en-US" dirty="0"/>
              <a:t>기반의 </a:t>
            </a:r>
            <a:r>
              <a:rPr lang="en-US" altLang="ko-KR" dirty="0"/>
              <a:t>Spring 4.</a:t>
            </a:r>
            <a:r>
              <a:rPr lang="ko-KR" altLang="en-US" dirty="0"/>
              <a:t>버전 프젝 생성 </a:t>
            </a:r>
          </a:p>
          <a:p>
            <a:r>
              <a:rPr lang="en-US" altLang="ko-KR" dirty="0"/>
              <a:t>Spring </a:t>
            </a:r>
            <a:r>
              <a:rPr lang="ko-KR" altLang="en-US" dirty="0"/>
              <a:t>의존성 </a:t>
            </a:r>
            <a:r>
              <a:rPr lang="en-US" altLang="ko-KR" dirty="0"/>
              <a:t>: DBMS = Mysql, JDBC + Mybatis + DBPC </a:t>
            </a:r>
            <a:r>
              <a:rPr lang="ko-KR" altLang="en-US" dirty="0"/>
              <a:t>이외엔 로직에 필요한 라이브러리들</a:t>
            </a:r>
          </a:p>
          <a:p>
            <a:endParaRPr lang="ko-KR" altLang="en-US" dirty="0"/>
          </a:p>
          <a:p>
            <a:r>
              <a:rPr lang="en-US" altLang="ko-KR" dirty="0"/>
              <a:t>JDBC</a:t>
            </a:r>
            <a:r>
              <a:rPr lang="ko-KR" altLang="en-US" dirty="0"/>
              <a:t>에 종속된 라이브러리가 </a:t>
            </a:r>
            <a:r>
              <a:rPr lang="en-US" altLang="ko-KR" dirty="0"/>
              <a:t>Mybatis</a:t>
            </a:r>
            <a:r>
              <a:rPr lang="ko-KR" altLang="en-US" dirty="0"/>
              <a:t>이며 </a:t>
            </a:r>
            <a:r>
              <a:rPr lang="en-US" altLang="ko-KR" dirty="0"/>
              <a:t>JDBC</a:t>
            </a:r>
            <a:r>
              <a:rPr lang="ko-KR" altLang="en-US" dirty="0"/>
              <a:t>만 사용해도 무관하지만</a:t>
            </a:r>
            <a:r>
              <a:rPr lang="en-US" altLang="ko-KR" dirty="0"/>
              <a:t>, </a:t>
            </a:r>
            <a:r>
              <a:rPr lang="ko-KR" altLang="en-US" dirty="0"/>
              <a:t>쿼리문의 중복</a:t>
            </a:r>
            <a:r>
              <a:rPr lang="en-US" altLang="ko-KR" dirty="0"/>
              <a:t>, </a:t>
            </a:r>
            <a:r>
              <a:rPr lang="ko-KR" altLang="en-US" dirty="0"/>
              <a:t>쿼리문의 관리 등</a:t>
            </a:r>
            <a:r>
              <a:rPr lang="en-US" altLang="ko-KR" dirty="0"/>
              <a:t>.. </a:t>
            </a:r>
            <a:r>
              <a:rPr lang="ko-KR" altLang="en-US" dirty="0"/>
              <a:t>의 목적으로 </a:t>
            </a:r>
            <a:r>
              <a:rPr lang="en-US" altLang="ko-KR" dirty="0"/>
              <a:t>Mybatis</a:t>
            </a:r>
            <a:r>
              <a:rPr lang="ko-KR" altLang="en-US" dirty="0"/>
              <a:t>를 사용</a:t>
            </a:r>
            <a:r>
              <a:rPr lang="en-US" altLang="ko-KR" dirty="0"/>
              <a:t>, JDBC</a:t>
            </a:r>
            <a:r>
              <a:rPr lang="ko-KR" altLang="en-US" dirty="0"/>
              <a:t>가 있어야 </a:t>
            </a:r>
            <a:r>
              <a:rPr lang="en-US" altLang="ko-KR" dirty="0"/>
              <a:t>Mybatis </a:t>
            </a:r>
            <a:r>
              <a:rPr lang="ko-KR" altLang="en-US" dirty="0"/>
              <a:t>사용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Vue + SpringBoot</a:t>
            </a:r>
            <a:r>
              <a:rPr lang="ko-KR" altLang="en-US" dirty="0"/>
              <a:t>가 국룰인데 왜 </a:t>
            </a:r>
            <a:r>
              <a:rPr lang="en-US" altLang="ko-KR" dirty="0"/>
              <a:t>Spring </a:t>
            </a:r>
            <a:r>
              <a:rPr lang="ko-KR" altLang="en-US" dirty="0"/>
              <a:t>사용했냐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실무에서 </a:t>
            </a:r>
            <a:r>
              <a:rPr lang="en-US" altLang="ko-KR" dirty="0"/>
              <a:t>Maven + Spring + Mybatis </a:t>
            </a:r>
            <a:r>
              <a:rPr lang="ko-KR" altLang="en-US" dirty="0"/>
              <a:t>사용을 많이 해서 </a:t>
            </a:r>
            <a:endParaRPr lang="en-US" altLang="ko-KR" dirty="0"/>
          </a:p>
          <a:p>
            <a:r>
              <a:rPr lang="en-US" altLang="ko-KR" dirty="0"/>
              <a:t>-----</a:t>
            </a:r>
          </a:p>
          <a:p>
            <a:endParaRPr lang="en-US" altLang="ko-KR" dirty="0"/>
          </a:p>
          <a:p>
            <a:r>
              <a:rPr lang="ko-KR" altLang="en-US" dirty="0"/>
              <a:t>최종 개발환경 </a:t>
            </a:r>
          </a:p>
          <a:p>
            <a:r>
              <a:rPr lang="ko-KR" altLang="en-US" dirty="0"/>
              <a:t>프론트엔드 </a:t>
            </a:r>
            <a:r>
              <a:rPr lang="en-US" altLang="ko-KR" dirty="0"/>
              <a:t>: Vue.js, Node.js, CSS</a:t>
            </a:r>
          </a:p>
          <a:p>
            <a:r>
              <a:rPr lang="ko-KR" altLang="en-US" dirty="0"/>
              <a:t>채팅서버 </a:t>
            </a:r>
            <a:r>
              <a:rPr lang="en-US" altLang="ko-KR" dirty="0"/>
              <a:t>: Node.js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Spring, Maven, Java, JDBC, Mybatis, MySQL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8C149D-3BB3-41B0-8877-5BBC00207923}" type="slidenum">
              <a:rPr lang="ko-KR" altLang="en-US" smtClean="0"/>
              <a:pPr lvl="0">
                <a:defRPr/>
              </a:pPr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53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발표 </a:t>
            </a:r>
            <a:r>
              <a:rPr lang="en-US" altLang="ko-KR" dirty="0"/>
              <a:t>: 16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수업 </a:t>
            </a:r>
            <a:r>
              <a:rPr lang="en-US" altLang="ko-KR" dirty="0"/>
              <a:t>: 3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일까지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243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482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채팅창 위치 자유 조정</a:t>
            </a:r>
            <a:endParaRPr lang="en-US" altLang="ko-KR" dirty="0"/>
          </a:p>
          <a:p>
            <a:r>
              <a:rPr lang="ko-KR" altLang="en-US" dirty="0"/>
              <a:t>채팅창 간소화</a:t>
            </a:r>
            <a:r>
              <a:rPr lang="en-US" altLang="ko-KR" dirty="0"/>
              <a:t>(Hide,</a:t>
            </a:r>
            <a:r>
              <a:rPr lang="ko-KR" altLang="en-US" dirty="0"/>
              <a:t> </a:t>
            </a:r>
            <a:r>
              <a:rPr lang="en-US" altLang="ko-KR" dirty="0"/>
              <a:t>Show)</a:t>
            </a:r>
          </a:p>
          <a:p>
            <a:r>
              <a:rPr lang="ko-KR" altLang="en-US" dirty="0"/>
              <a:t>미등록시 메시지 확인</a:t>
            </a:r>
            <a:r>
              <a:rPr lang="en-US" altLang="ko-KR" dirty="0"/>
              <a:t>, </a:t>
            </a:r>
            <a:r>
              <a:rPr lang="ko-KR" altLang="en-US" dirty="0"/>
              <a:t>등록시 밸런스 현황</a:t>
            </a:r>
            <a:endParaRPr lang="en-US" altLang="ko-KR" dirty="0"/>
          </a:p>
          <a:p>
            <a:r>
              <a:rPr lang="ko-KR" altLang="en-US" dirty="0"/>
              <a:t>관리자와 일반 차이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537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671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Q) </a:t>
            </a:r>
            <a:r>
              <a:rPr lang="ko-KR" altLang="en-US" dirty="0"/>
              <a:t>세션 스토리지에서 어떻게 </a:t>
            </a:r>
            <a:r>
              <a:rPr lang="en-US" altLang="ko-KR" dirty="0"/>
              <a:t>DB </a:t>
            </a:r>
            <a:r>
              <a:rPr lang="ko-KR" altLang="en-US" dirty="0"/>
              <a:t>로 부터 필요한 값을 호출하는가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028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예약가를 설계한 내용에 대하여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743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예약가를 설계한 내용에 대하여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793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예약가를 설계한 내용에 대하여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746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12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리스크는 위험이 아닌 불확실성입니다</a:t>
            </a:r>
            <a:r>
              <a:rPr lang="en-US" altLang="ko-KR" dirty="0"/>
              <a:t>. </a:t>
            </a:r>
            <a:r>
              <a:rPr lang="ko-KR" altLang="en-US" dirty="0"/>
              <a:t>손실을 볼수도 있지만 반대로 이익을 볼수도 있는 불확실함을 의미합니다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환율의 경우 최근 </a:t>
            </a:r>
            <a:r>
              <a:rPr lang="en-US" altLang="ko-KR" dirty="0"/>
              <a:t>3</a:t>
            </a:r>
            <a:r>
              <a:rPr lang="ko-KR" altLang="en-US" dirty="0"/>
              <a:t>년간 상승하는 경향이 높습니다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예상되는 수익은 안정적으로 연 </a:t>
            </a:r>
            <a:r>
              <a:rPr lang="en-US" altLang="ko-KR" dirty="0"/>
              <a:t>8%</a:t>
            </a:r>
            <a:r>
              <a:rPr lang="ko-KR" altLang="en-US" dirty="0"/>
              <a:t>대를 목표로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338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세션스토리지에서 유저정보</a:t>
            </a:r>
            <a:r>
              <a:rPr lang="en-US" altLang="ko-KR" dirty="0"/>
              <a:t>(ID) </a:t>
            </a:r>
            <a:r>
              <a:rPr lang="ko-KR" altLang="en-US" dirty="0"/>
              <a:t>요청</a:t>
            </a:r>
            <a:endParaRPr lang="en-US" altLang="ko-KR" dirty="0"/>
          </a:p>
          <a:p>
            <a:r>
              <a:rPr lang="en-US" altLang="ko-KR" dirty="0"/>
              <a:t>Axios </a:t>
            </a:r>
            <a:r>
              <a:rPr lang="ko-KR" altLang="en-US" dirty="0"/>
              <a:t>통신으로 백엔드로 </a:t>
            </a:r>
            <a:r>
              <a:rPr lang="en-US" altLang="ko-KR" dirty="0"/>
              <a:t>ID</a:t>
            </a:r>
            <a:r>
              <a:rPr lang="ko-KR" altLang="en-US" dirty="0"/>
              <a:t>를 전달하여 해당 </a:t>
            </a:r>
            <a:r>
              <a:rPr lang="en-US" altLang="ko-KR" dirty="0"/>
              <a:t>ID</a:t>
            </a:r>
            <a:r>
              <a:rPr lang="ko-KR" altLang="en-US" dirty="0"/>
              <a:t>와 관련된 모든 내용이 담긴 객체를 반환 </a:t>
            </a:r>
            <a:r>
              <a:rPr lang="en-US" altLang="ko-KR" dirty="0"/>
              <a:t>= response</a:t>
            </a:r>
          </a:p>
          <a:p>
            <a:endParaRPr lang="en-US" altLang="ko-KR" dirty="0"/>
          </a:p>
          <a:p>
            <a:r>
              <a:rPr lang="ko-KR" altLang="en-US" dirty="0"/>
              <a:t>반환된 객체의 모든 내용을 </a:t>
            </a:r>
            <a:r>
              <a:rPr lang="en-US" altLang="ko-KR" dirty="0"/>
              <a:t>forEach </a:t>
            </a:r>
            <a:r>
              <a:rPr lang="ko-KR" altLang="en-US" dirty="0"/>
              <a:t>로 출력</a:t>
            </a:r>
            <a:r>
              <a:rPr lang="en-US" altLang="ko-KR" dirty="0"/>
              <a:t>, </a:t>
            </a:r>
            <a:r>
              <a:rPr lang="ko-KR" altLang="en-US" dirty="0"/>
              <a:t>원하는 내용으로 정리 </a:t>
            </a:r>
            <a:r>
              <a:rPr lang="en-US" altLang="ko-KR" dirty="0"/>
              <a:t>= record</a:t>
            </a:r>
          </a:p>
          <a:p>
            <a:r>
              <a:rPr lang="en-US" altLang="ko-KR" dirty="0"/>
              <a:t>Record</a:t>
            </a:r>
            <a:r>
              <a:rPr lang="ko-KR" altLang="en-US" dirty="0"/>
              <a:t> 의 내용을 </a:t>
            </a:r>
            <a:r>
              <a:rPr lang="en-US" altLang="ko-KR" dirty="0"/>
              <a:t>Vue </a:t>
            </a:r>
            <a:r>
              <a:rPr lang="ko-KR" altLang="en-US" dirty="0"/>
              <a:t>화면에서 </a:t>
            </a:r>
            <a:r>
              <a:rPr lang="en-US" altLang="ko-KR" dirty="0"/>
              <a:t>v-for </a:t>
            </a:r>
            <a:r>
              <a:rPr lang="ko-KR" altLang="en-US" dirty="0"/>
              <a:t>로 출력 </a:t>
            </a:r>
            <a:r>
              <a:rPr lang="en-US" altLang="ko-KR" dirty="0"/>
              <a:t>= data</a:t>
            </a:r>
          </a:p>
          <a:p>
            <a:r>
              <a:rPr lang="ko-KR" altLang="en-US" dirty="0"/>
              <a:t>화면에 표현될 위치에 맞게 </a:t>
            </a:r>
            <a:r>
              <a:rPr lang="en-US" altLang="ko-KR" dirty="0"/>
              <a:t>data.Response </a:t>
            </a:r>
            <a:r>
              <a:rPr lang="ko-KR" altLang="en-US" dirty="0"/>
              <a:t>를 출력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Response</a:t>
            </a:r>
            <a:r>
              <a:rPr lang="ko-KR" altLang="en-US" dirty="0"/>
              <a:t>는 거래소 </a:t>
            </a:r>
            <a:r>
              <a:rPr lang="en-US" altLang="ko-KR" dirty="0"/>
              <a:t>API</a:t>
            </a:r>
            <a:r>
              <a:rPr lang="ko-KR" altLang="en-US" dirty="0"/>
              <a:t>를 참고</a:t>
            </a:r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046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크롤링 가능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570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크롤링 가능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588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235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내외부적 요인도 여전히 불확실성이 있지만 </a:t>
            </a:r>
            <a:br>
              <a:rPr lang="en-US" altLang="ko-KR" dirty="0"/>
            </a:br>
            <a:r>
              <a:rPr lang="ko-KR" altLang="en-US" dirty="0"/>
              <a:t>높은 안전성으로 인하여 실행가치가 높은 전략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32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해당 전략에 그치지 않고</a:t>
            </a:r>
            <a:r>
              <a:rPr lang="en-US" altLang="ko-KR" dirty="0"/>
              <a:t>, </a:t>
            </a:r>
            <a:r>
              <a:rPr lang="ko-KR" altLang="en-US" dirty="0"/>
              <a:t>다양한 기능을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국내 현물 거래소에서 지원하지 않는 양방향 거래를 구현해 하나의 포지션으로 두개를 선택적으로 실행할 수 있게 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상위 수익률을 달성한 트레이더의 오더 주문을 실시간 공유할수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1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 안정적인 기본 수익 전략을 가져감과 동시에 추가 기능을 구현했습니다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유저간 선호도에 따른 선택지를 넓혔다는 점이 주요합니다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상황에 따른 하이리스크 하이리턴을 감수하느냐는 유저의 선택으로 남게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38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 상황에 맞는 전략 선택도 중요합니다</a:t>
            </a:r>
            <a:r>
              <a:rPr lang="en-US" altLang="ko-KR" dirty="0"/>
              <a:t>. </a:t>
            </a:r>
            <a:r>
              <a:rPr lang="ko-KR" altLang="en-US" dirty="0"/>
              <a:t>하락장과 상승장에 따라 앞선 기능들을 선택적으로 취할수 있기에 보다 다양한 기능으로 발전할 여지가 남게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951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844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전략은 현재 일반 유저의 가입을 받지 않고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전략이 노출될 경우 카운터 파티가 구성되어 저희 전략을 방해 받을수도 있으며</a:t>
            </a:r>
            <a:r>
              <a:rPr lang="en-US" altLang="ko-KR" dirty="0"/>
              <a:t>, </a:t>
            </a:r>
            <a:r>
              <a:rPr lang="ko-KR" altLang="en-US" dirty="0"/>
              <a:t>벤치마킹의 대상이 되는 것을 방지해야 하는데요</a:t>
            </a:r>
            <a:endParaRPr lang="en-US" altLang="ko-KR" dirty="0"/>
          </a:p>
          <a:p>
            <a:r>
              <a:rPr lang="ko-KR" altLang="en-US" dirty="0"/>
              <a:t>현재로서는 회원가입이 관리자만을 통해 일부 유저에게만 제공되고 있습니다</a:t>
            </a:r>
            <a:r>
              <a:rPr lang="en-US" altLang="ko-KR" dirty="0"/>
              <a:t>. </a:t>
            </a:r>
            <a:r>
              <a:rPr lang="ko-KR" altLang="en-US" dirty="0"/>
              <a:t>로그인을 통해서만 모든 기능이 열리는 방식을 선택했습니다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308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10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fif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0089"/>
            <a:ext cx="18288000" cy="4949837"/>
            <a:chOff x="0" y="-47625"/>
            <a:chExt cx="7911505" cy="2141331"/>
          </a:xfrm>
          <a:solidFill>
            <a:srgbClr val="2323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511794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96C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66623" y="5748950"/>
            <a:ext cx="3820434" cy="3775067"/>
          </a:xfrm>
          <a:custGeom>
            <a:avLst/>
            <a:gdLst/>
            <a:ahLst/>
            <a:cxnLst/>
            <a:rect l="l" t="t" r="r" b="b"/>
            <a:pathLst>
              <a:path w="3820434" h="3775067">
                <a:moveTo>
                  <a:pt x="0" y="0"/>
                </a:moveTo>
                <a:lnTo>
                  <a:pt x="3820434" y="0"/>
                </a:lnTo>
                <a:lnTo>
                  <a:pt x="3820434" y="3775067"/>
                </a:lnTo>
                <a:lnTo>
                  <a:pt x="0" y="37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76870" y="4427386"/>
            <a:ext cx="6089197" cy="1044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33"/>
              </a:lnSpc>
            </a:pP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en-US" sz="8000" spc="-304" dirty="0">
                <a:solidFill>
                  <a:srgbClr val="696CFF"/>
                </a:solidFill>
                <a:ea typeface="Source Han Sans KR Heavy"/>
              </a:rPr>
              <a:t>|</a:t>
            </a: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ko-KR" altLang="en-US" sz="4000" spc="-304" dirty="0">
                <a:solidFill>
                  <a:srgbClr val="696CFF"/>
                </a:solidFill>
                <a:latin typeface="나눔바른고딕OTF"/>
                <a:ea typeface="Source Han Sans KR Heavy"/>
              </a:rPr>
              <a:t>테더를 다루는 사람들</a:t>
            </a:r>
            <a:endParaRPr lang="en-US" sz="4000" spc="-304" dirty="0">
              <a:solidFill>
                <a:srgbClr val="696CFF"/>
              </a:solidFill>
              <a:latin typeface="나눔바른고딕OTF"/>
              <a:ea typeface="Source Han Sans KR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9501" y="8640093"/>
            <a:ext cx="4457898" cy="70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67"/>
              </a:lnSpc>
            </a:pPr>
            <a: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  <a:t>2024-03-29</a:t>
            </a:r>
            <a:b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</a:br>
            <a:endParaRPr lang="en-US" altLang="ko-KR" sz="1964" spc="88" dirty="0">
              <a:solidFill>
                <a:srgbClr val="9193BD"/>
              </a:solidFill>
              <a:ea typeface="Source Han Sans KR Bold"/>
            </a:endParaRPr>
          </a:p>
          <a:p>
            <a:pPr>
              <a:lnSpc>
                <a:spcPts val="1767"/>
              </a:lnSpc>
            </a:pPr>
            <a:r>
              <a:rPr lang="ko-KR" altLang="en-US" sz="1964" spc="88" dirty="0">
                <a:solidFill>
                  <a:srgbClr val="9193BD"/>
                </a:solidFill>
                <a:ea typeface="Source Han Sans KR Bold"/>
              </a:rPr>
              <a:t>김민현 손윤제 심나래 유승현 박지영</a:t>
            </a:r>
            <a:r>
              <a:rPr lang="en-US" sz="1964" spc="88" dirty="0">
                <a:solidFill>
                  <a:srgbClr val="9193BD"/>
                </a:solidFill>
                <a:ea typeface="Source Han Sans KR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20F0D72A-4D86-405E-8EE7-3487F69AD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325" y="4152900"/>
            <a:ext cx="4863631" cy="13618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110772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5264506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5981439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 Action, ERD,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개발환경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894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user story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0" name="Google Shape;297;g284785a2eaf_0_107">
            <a:extLst>
              <a:ext uri="{FF2B5EF4-FFF2-40B4-BE49-F238E27FC236}">
                <a16:creationId xmlns:a16="http://schemas.microsoft.com/office/drawing/2014/main" id="{5AECA6CA-E403-41F0-8B64-6231CF223897}"/>
              </a:ext>
            </a:extLst>
          </p:cNvPr>
          <p:cNvSpPr/>
          <p:nvPr/>
        </p:nvSpPr>
        <p:spPr>
          <a:xfrm>
            <a:off x="1643626" y="6106932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API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1" name="Google Shape;297;g284785a2eaf_0_107">
            <a:extLst>
              <a:ext uri="{FF2B5EF4-FFF2-40B4-BE49-F238E27FC236}">
                <a16:creationId xmlns:a16="http://schemas.microsoft.com/office/drawing/2014/main" id="{9F920DFA-6B28-447E-B8DB-D846667C10D0}"/>
              </a:ext>
            </a:extLst>
          </p:cNvPr>
          <p:cNvSpPr/>
          <p:nvPr/>
        </p:nvSpPr>
        <p:spPr>
          <a:xfrm>
            <a:off x="11486968" y="610566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Notification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2" name="Google Shape;297;g284785a2eaf_0_107">
            <a:extLst>
              <a:ext uri="{FF2B5EF4-FFF2-40B4-BE49-F238E27FC236}">
                <a16:creationId xmlns:a16="http://schemas.microsoft.com/office/drawing/2014/main" id="{741EBD52-86A1-4ABA-B347-46F905F78108}"/>
              </a:ext>
            </a:extLst>
          </p:cNvPr>
          <p:cNvSpPr/>
          <p:nvPr/>
        </p:nvSpPr>
        <p:spPr>
          <a:xfrm>
            <a:off x="820789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3" name="Google Shape;297;g284785a2eaf_0_107">
            <a:extLst>
              <a:ext uri="{FF2B5EF4-FFF2-40B4-BE49-F238E27FC236}">
                <a16:creationId xmlns:a16="http://schemas.microsoft.com/office/drawing/2014/main" id="{0ACF7F56-0C61-4FC3-BBC5-CCB05F634A3C}"/>
              </a:ext>
            </a:extLst>
          </p:cNvPr>
          <p:cNvSpPr/>
          <p:nvPr/>
        </p:nvSpPr>
        <p:spPr>
          <a:xfrm>
            <a:off x="4922698" y="6109888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Trading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4" name="Google Shape;297;g284785a2eaf_0_107">
            <a:extLst>
              <a:ext uri="{FF2B5EF4-FFF2-40B4-BE49-F238E27FC236}">
                <a16:creationId xmlns:a16="http://schemas.microsoft.com/office/drawing/2014/main" id="{EB649DC6-E0A6-4B66-81C4-0B95BE60C91B}"/>
              </a:ext>
            </a:extLst>
          </p:cNvPr>
          <p:cNvSpPr/>
          <p:nvPr/>
        </p:nvSpPr>
        <p:spPr>
          <a:xfrm>
            <a:off x="1477216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Logout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5" name="Google Shape;297;g284785a2eaf_0_107">
            <a:extLst>
              <a:ext uri="{FF2B5EF4-FFF2-40B4-BE49-F238E27FC236}">
                <a16:creationId xmlns:a16="http://schemas.microsoft.com/office/drawing/2014/main" id="{3B8BC9E1-60E9-4E28-B465-9561A7ABFCB7}"/>
              </a:ext>
            </a:extLst>
          </p:cNvPr>
          <p:cNvSpPr/>
          <p:nvPr/>
        </p:nvSpPr>
        <p:spPr>
          <a:xfrm>
            <a:off x="4922698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Order Book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7D7C780C-56EA-4192-AABA-79904FBE98D3}"/>
              </a:ext>
            </a:extLst>
          </p:cNvPr>
          <p:cNvSpPr/>
          <p:nvPr/>
        </p:nvSpPr>
        <p:spPr>
          <a:xfrm>
            <a:off x="492269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Chart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0DF6425D-DC61-4E2C-A3C0-4519E62E0809}"/>
              </a:ext>
            </a:extLst>
          </p:cNvPr>
          <p:cNvSpPr/>
          <p:nvPr/>
        </p:nvSpPr>
        <p:spPr>
          <a:xfrm>
            <a:off x="1476745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My Page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8" name="Google Shape;297;g284785a2eaf_0_107">
            <a:extLst>
              <a:ext uri="{FF2B5EF4-FFF2-40B4-BE49-F238E27FC236}">
                <a16:creationId xmlns:a16="http://schemas.microsoft.com/office/drawing/2014/main" id="{6210A673-5B99-42C8-AECF-C1B565EC450E}"/>
              </a:ext>
            </a:extLst>
          </p:cNvPr>
          <p:cNvSpPr/>
          <p:nvPr/>
        </p:nvSpPr>
        <p:spPr>
          <a:xfrm>
            <a:off x="11486968" y="733557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NoticeBoard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9" name="Google Shape;297;g284785a2eaf_0_107">
            <a:extLst>
              <a:ext uri="{FF2B5EF4-FFF2-40B4-BE49-F238E27FC236}">
                <a16:creationId xmlns:a16="http://schemas.microsoft.com/office/drawing/2014/main" id="{4F163DA7-495A-4659-AA2D-5E9C43CFD434}"/>
              </a:ext>
            </a:extLst>
          </p:cNvPr>
          <p:cNvSpPr/>
          <p:nvPr/>
        </p:nvSpPr>
        <p:spPr>
          <a:xfrm>
            <a:off x="820647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Trade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7703870B-4327-4760-8E06-18F41F858EC0}"/>
              </a:ext>
            </a:extLst>
          </p:cNvPr>
          <p:cNvSpPr/>
          <p:nvPr/>
        </p:nvSpPr>
        <p:spPr>
          <a:xfrm>
            <a:off x="8234146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Order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9CC8B5A7-FE99-4FD3-B092-C2E633F3631C}"/>
              </a:ext>
            </a:extLst>
          </p:cNvPr>
          <p:cNvSpPr/>
          <p:nvPr/>
        </p:nvSpPr>
        <p:spPr>
          <a:xfrm>
            <a:off x="1643626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Key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2" name="Google Shape;297;g284785a2eaf_0_107">
            <a:extLst>
              <a:ext uri="{FF2B5EF4-FFF2-40B4-BE49-F238E27FC236}">
                <a16:creationId xmlns:a16="http://schemas.microsoft.com/office/drawing/2014/main" id="{6753AAE2-22E1-49B9-9654-506DF24053D2}"/>
              </a:ext>
            </a:extLst>
          </p:cNvPr>
          <p:cNvSpPr/>
          <p:nvPr/>
        </p:nvSpPr>
        <p:spPr>
          <a:xfrm>
            <a:off x="1600654" y="375963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로그인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3" name="Google Shape;297;g284785a2eaf_0_107">
            <a:extLst>
              <a:ext uri="{FF2B5EF4-FFF2-40B4-BE49-F238E27FC236}">
                <a16:creationId xmlns:a16="http://schemas.microsoft.com/office/drawing/2014/main" id="{7BDC8416-A900-40E6-90AB-EEABDE9F1155}"/>
              </a:ext>
            </a:extLst>
          </p:cNvPr>
          <p:cNvSpPr/>
          <p:nvPr/>
        </p:nvSpPr>
        <p:spPr>
          <a:xfrm>
            <a:off x="4922698" y="378364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메인 페이지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36F6790-446B-443A-908A-1E3AAD2CC742}"/>
              </a:ext>
            </a:extLst>
          </p:cNvPr>
          <p:cNvCxnSpPr>
            <a:cxnSpLocks/>
          </p:cNvCxnSpPr>
          <p:nvPr/>
        </p:nvCxnSpPr>
        <p:spPr>
          <a:xfrm>
            <a:off x="3734457" y="4182686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97;g284785a2eaf_0_107">
            <a:extLst>
              <a:ext uri="{FF2B5EF4-FFF2-40B4-BE49-F238E27FC236}">
                <a16:creationId xmlns:a16="http://schemas.microsoft.com/office/drawing/2014/main" id="{CB774F56-AA69-4835-8F00-522B7E414A40}"/>
              </a:ext>
            </a:extLst>
          </p:cNvPr>
          <p:cNvSpPr/>
          <p:nvPr/>
        </p:nvSpPr>
        <p:spPr>
          <a:xfrm>
            <a:off x="1600654" y="2139213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회원가입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C9465F8-D09B-43D4-962A-666F24B420A5}"/>
              </a:ext>
            </a:extLst>
          </p:cNvPr>
          <p:cNvCxnSpPr>
            <a:cxnSpLocks/>
          </p:cNvCxnSpPr>
          <p:nvPr/>
        </p:nvCxnSpPr>
        <p:spPr>
          <a:xfrm>
            <a:off x="2525942" y="3162300"/>
            <a:ext cx="0" cy="4661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C5A275-6C7B-48AB-9829-2A210F1AAD62}"/>
              </a:ext>
            </a:extLst>
          </p:cNvPr>
          <p:cNvCxnSpPr>
            <a:cxnSpLocks/>
          </p:cNvCxnSpPr>
          <p:nvPr/>
        </p:nvCxnSpPr>
        <p:spPr>
          <a:xfrm>
            <a:off x="2525942" y="5270924"/>
            <a:ext cx="13177620" cy="478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3D8463-DBA9-4F9D-A8AF-352A5906D3BA}"/>
              </a:ext>
            </a:extLst>
          </p:cNvPr>
          <p:cNvCxnSpPr>
            <a:cxnSpLocks/>
          </p:cNvCxnSpPr>
          <p:nvPr/>
        </p:nvCxnSpPr>
        <p:spPr>
          <a:xfrm>
            <a:off x="5887300" y="4855468"/>
            <a:ext cx="0" cy="1043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1A5D68E-51A7-4FD5-9927-2330EB4B4DA3}"/>
              </a:ext>
            </a:extLst>
          </p:cNvPr>
          <p:cNvCxnSpPr>
            <a:cxnSpLocks/>
          </p:cNvCxnSpPr>
          <p:nvPr/>
        </p:nvCxnSpPr>
        <p:spPr>
          <a:xfrm>
            <a:off x="2542544" y="5256208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EDB468-939E-47D9-B35D-605432053914}"/>
              </a:ext>
            </a:extLst>
          </p:cNvPr>
          <p:cNvCxnSpPr>
            <a:cxnSpLocks/>
          </p:cNvCxnSpPr>
          <p:nvPr/>
        </p:nvCxnSpPr>
        <p:spPr>
          <a:xfrm>
            <a:off x="9142018" y="5289301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3854E31-B2EB-4415-9CAF-4ADE12BF4D5A}"/>
              </a:ext>
            </a:extLst>
          </p:cNvPr>
          <p:cNvCxnSpPr>
            <a:cxnSpLocks/>
          </p:cNvCxnSpPr>
          <p:nvPr/>
        </p:nvCxnSpPr>
        <p:spPr>
          <a:xfrm>
            <a:off x="12414946" y="5293163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785CD07-234D-46E4-B8C4-EAB1CD95EA92}"/>
              </a:ext>
            </a:extLst>
          </p:cNvPr>
          <p:cNvCxnSpPr>
            <a:cxnSpLocks/>
          </p:cNvCxnSpPr>
          <p:nvPr/>
        </p:nvCxnSpPr>
        <p:spPr>
          <a:xfrm>
            <a:off x="15702998" y="5299766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297;g284785a2eaf_0_107">
            <a:extLst>
              <a:ext uri="{FF2B5EF4-FFF2-40B4-BE49-F238E27FC236}">
                <a16:creationId xmlns:a16="http://schemas.microsoft.com/office/drawing/2014/main" id="{E466E34F-2475-4E6B-B9E3-DFB8807B0F51}"/>
              </a:ext>
            </a:extLst>
          </p:cNvPr>
          <p:cNvSpPr/>
          <p:nvPr/>
        </p:nvSpPr>
        <p:spPr>
          <a:xfrm>
            <a:off x="11469154" y="8559724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InfoBoard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A85185C-1D40-4C0D-8731-00AD0DBB769E}"/>
              </a:ext>
            </a:extLst>
          </p:cNvPr>
          <p:cNvCxnSpPr>
            <a:cxnSpLocks/>
          </p:cNvCxnSpPr>
          <p:nvPr/>
        </p:nvCxnSpPr>
        <p:spPr>
          <a:xfrm>
            <a:off x="3734457" y="2552700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oogle Shape;297;g284785a2eaf_0_107">
            <a:extLst>
              <a:ext uri="{FF2B5EF4-FFF2-40B4-BE49-F238E27FC236}">
                <a16:creationId xmlns:a16="http://schemas.microsoft.com/office/drawing/2014/main" id="{68BA8427-A975-4917-970C-326F99AC6971}"/>
              </a:ext>
            </a:extLst>
          </p:cNvPr>
          <p:cNvSpPr/>
          <p:nvPr/>
        </p:nvSpPr>
        <p:spPr>
          <a:xfrm>
            <a:off x="4867094" y="2141011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Admin 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관리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282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site map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2CF53D-5640-415B-B3B5-0E7C00FCBD05}"/>
              </a:ext>
            </a:extLst>
          </p:cNvPr>
          <p:cNvSpPr txBox="1"/>
          <p:nvPr/>
        </p:nvSpPr>
        <p:spPr>
          <a:xfrm>
            <a:off x="2555510" y="3940850"/>
            <a:ext cx="244827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문자 인증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975C2C-D8B9-423E-8514-5E624F72198E}"/>
              </a:ext>
            </a:extLst>
          </p:cNvPr>
          <p:cNvSpPr txBox="1"/>
          <p:nvPr/>
        </p:nvSpPr>
        <p:spPr>
          <a:xfrm>
            <a:off x="5759159" y="3939430"/>
            <a:ext cx="334664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총 금액 현황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채팅창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메시지 알림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F6164E-8D66-4797-809C-46D246D55D51}"/>
              </a:ext>
            </a:extLst>
          </p:cNvPr>
          <p:cNvSpPr txBox="1"/>
          <p:nvPr/>
        </p:nvSpPr>
        <p:spPr>
          <a:xfrm>
            <a:off x="9228932" y="3939430"/>
            <a:ext cx="3871296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티커 위젯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차트 제공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분석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7E5203-048A-4F41-932A-F169DA2CA346}"/>
              </a:ext>
            </a:extLst>
          </p:cNvPr>
          <p:cNvSpPr txBox="1"/>
          <p:nvPr/>
        </p:nvSpPr>
        <p:spPr>
          <a:xfrm>
            <a:off x="13138168" y="3938381"/>
            <a:ext cx="3617536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Key, Secret Key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등록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F0F035-2F30-4124-9606-D71BBBB3B1BF}"/>
              </a:ext>
            </a:extLst>
          </p:cNvPr>
          <p:cNvSpPr txBox="1"/>
          <p:nvPr/>
        </p:nvSpPr>
        <p:spPr>
          <a:xfrm>
            <a:off x="13273616" y="7260287"/>
            <a:ext cx="3346640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회원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공지사항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게시물 접근권한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A667F5-CA05-4F87-948C-B2B54EAADC1B}"/>
              </a:ext>
            </a:extLst>
          </p:cNvPr>
          <p:cNvSpPr txBox="1"/>
          <p:nvPr/>
        </p:nvSpPr>
        <p:spPr>
          <a:xfrm>
            <a:off x="9411996" y="7261281"/>
            <a:ext cx="3346640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목록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검색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상세보기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수정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삭제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페이징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댓글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BA0CA-9C1D-46BB-AA90-0B20553A0BE2}"/>
              </a:ext>
            </a:extLst>
          </p:cNvPr>
          <p:cNvSpPr txBox="1"/>
          <p:nvPr/>
        </p:nvSpPr>
        <p:spPr>
          <a:xfrm>
            <a:off x="5759159" y="7260287"/>
            <a:ext cx="334664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거래내역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주문내역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9CD37-8CDD-4090-9F00-A0D4A06F7F8C}"/>
              </a:ext>
            </a:extLst>
          </p:cNvPr>
          <p:cNvSpPr txBox="1"/>
          <p:nvPr/>
        </p:nvSpPr>
        <p:spPr>
          <a:xfrm>
            <a:off x="2100270" y="7260287"/>
            <a:ext cx="334664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Strategy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FAE16-44BB-4A05-B11F-9A7E1FED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2279475"/>
            <a:ext cx="1872208" cy="145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71138-AD73-4270-8FC5-95E34A20DD2F}"/>
              </a:ext>
            </a:extLst>
          </p:cNvPr>
          <p:cNvSpPr txBox="1"/>
          <p:nvPr/>
        </p:nvSpPr>
        <p:spPr>
          <a:xfrm>
            <a:off x="3269730" y="273586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9918A3-F7D1-413A-ABE5-9B2A25EC2906}"/>
              </a:ext>
            </a:extLst>
          </p:cNvPr>
          <p:cNvSpPr txBox="1"/>
          <p:nvPr/>
        </p:nvSpPr>
        <p:spPr>
          <a:xfrm>
            <a:off x="3341065" y="31904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CC88A5A-3425-4F96-99B6-824B81FF8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77" y="2272547"/>
            <a:ext cx="1872208" cy="14587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304278-9017-4904-A561-5A21C4B565C3}"/>
              </a:ext>
            </a:extLst>
          </p:cNvPr>
          <p:cNvSpPr txBox="1"/>
          <p:nvPr/>
        </p:nvSpPr>
        <p:spPr>
          <a:xfrm>
            <a:off x="6872830" y="272645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8F3FE-D79D-4D24-9670-DE63EC69A4B3}"/>
              </a:ext>
            </a:extLst>
          </p:cNvPr>
          <p:cNvSpPr txBox="1"/>
          <p:nvPr/>
        </p:nvSpPr>
        <p:spPr>
          <a:xfrm>
            <a:off x="7109315" y="3183545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헤더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E2CDC4-A382-4B22-8443-3C7EBFDF8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12" y="2302011"/>
            <a:ext cx="1872208" cy="14587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E1B2C79-0E29-4231-9A36-F25E6DBB3CD9}"/>
              </a:ext>
            </a:extLst>
          </p:cNvPr>
          <p:cNvSpPr txBox="1"/>
          <p:nvPr/>
        </p:nvSpPr>
        <p:spPr>
          <a:xfrm>
            <a:off x="10668000" y="273586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8B188A-1727-4BED-88F7-09C3D87F2213}"/>
              </a:ext>
            </a:extLst>
          </p:cNvPr>
          <p:cNvSpPr txBox="1"/>
          <p:nvPr/>
        </p:nvSpPr>
        <p:spPr>
          <a:xfrm>
            <a:off x="10762150" y="321300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8D0463B-0CEE-4BB7-91C5-17A52EE8B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835" y="2300758"/>
            <a:ext cx="1872208" cy="14587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F2153CB-9A5E-403F-9DCF-69E1B8264A9B}"/>
              </a:ext>
            </a:extLst>
          </p:cNvPr>
          <p:cNvSpPr txBox="1"/>
          <p:nvPr/>
        </p:nvSpPr>
        <p:spPr>
          <a:xfrm>
            <a:off x="14598123" y="273586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04CB35-45D2-455B-B7AE-CB33D313AC21}"/>
              </a:ext>
            </a:extLst>
          </p:cNvPr>
          <p:cNvSpPr txBox="1"/>
          <p:nvPr/>
        </p:nvSpPr>
        <p:spPr>
          <a:xfrm>
            <a:off x="14476298" y="321175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 관리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F3D84D-9927-4C6F-9463-05EA6D96C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5636516"/>
            <a:ext cx="1872208" cy="14587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41E69-0250-4CCE-B3CE-892AE8323F7A}"/>
              </a:ext>
            </a:extLst>
          </p:cNvPr>
          <p:cNvSpPr txBox="1"/>
          <p:nvPr/>
        </p:nvSpPr>
        <p:spPr>
          <a:xfrm>
            <a:off x="3131168" y="6135065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B68437-24F4-4E95-A570-64E43A1D5E6F}"/>
              </a:ext>
            </a:extLst>
          </p:cNvPr>
          <p:cNvSpPr txBox="1"/>
          <p:nvPr/>
        </p:nvSpPr>
        <p:spPr>
          <a:xfrm>
            <a:off x="3450424" y="659654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9389C0C-6D04-4156-A946-83085D1B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50" y="5641448"/>
            <a:ext cx="1872208" cy="145876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AF7F909-4FC8-4BB2-A297-C825C2B50C7C}"/>
              </a:ext>
            </a:extLst>
          </p:cNvPr>
          <p:cNvSpPr txBox="1"/>
          <p:nvPr/>
        </p:nvSpPr>
        <p:spPr>
          <a:xfrm>
            <a:off x="6864815" y="6135065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F916A-94B4-45B6-AA94-B7E303B2A7E9}"/>
              </a:ext>
            </a:extLst>
          </p:cNvPr>
          <p:cNvSpPr txBox="1"/>
          <p:nvPr/>
        </p:nvSpPr>
        <p:spPr>
          <a:xfrm>
            <a:off x="7106888" y="66026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기록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475CB7-B608-4F6E-999C-0DA1550B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68" y="5636516"/>
            <a:ext cx="1872208" cy="14587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FC3BCA-42C4-44A6-8F2F-C17D5020994A}"/>
              </a:ext>
            </a:extLst>
          </p:cNvPr>
          <p:cNvSpPr txBox="1"/>
          <p:nvPr/>
        </p:nvSpPr>
        <p:spPr>
          <a:xfrm>
            <a:off x="10193967" y="6135065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B99487-B0F2-4C18-8087-85639CAC58A6}"/>
              </a:ext>
            </a:extLst>
          </p:cNvPr>
          <p:cNvSpPr txBox="1"/>
          <p:nvPr/>
        </p:nvSpPr>
        <p:spPr>
          <a:xfrm>
            <a:off x="10351784" y="659654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 및 정보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D5D6383-B040-4F1B-8D98-B2B8BC03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33" y="5635345"/>
            <a:ext cx="1872208" cy="145876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3DF22E3-9AA7-41A5-A415-862289297489}"/>
              </a:ext>
            </a:extLst>
          </p:cNvPr>
          <p:cNvSpPr txBox="1"/>
          <p:nvPr/>
        </p:nvSpPr>
        <p:spPr>
          <a:xfrm>
            <a:off x="14391698" y="6128962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1ABFB8-8612-4BEA-8AE9-1B445C3DB8A7}"/>
              </a:ext>
            </a:extLst>
          </p:cNvPr>
          <p:cNvSpPr txBox="1"/>
          <p:nvPr/>
        </p:nvSpPr>
        <p:spPr>
          <a:xfrm>
            <a:off x="14518357" y="65965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82082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ERD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48FE52-CA76-4110-8D05-712247EC0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2" y="1399253"/>
            <a:ext cx="9324975" cy="74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837"/>
              </a:lnSpc>
              <a:defRPr/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/>
              </a:rPr>
              <a:t>Development Environment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1272897" y="340181"/>
            <a:ext cx="3527703" cy="7837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  <a:defRPr/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개발환경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09980D-656B-0E19-CA69-4FEE69DE1E1E}"/>
              </a:ext>
            </a:extLst>
          </p:cNvPr>
          <p:cNvSpPr/>
          <p:nvPr/>
        </p:nvSpPr>
        <p:spPr>
          <a:xfrm>
            <a:off x="1059333" y="2971800"/>
            <a:ext cx="7703667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6879CD-9557-7DC3-0910-67A5560555ED}"/>
              </a:ext>
            </a:extLst>
          </p:cNvPr>
          <p:cNvSpPr/>
          <p:nvPr/>
        </p:nvSpPr>
        <p:spPr>
          <a:xfrm>
            <a:off x="9664304" y="2971800"/>
            <a:ext cx="7703667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D0FA3D-3806-934E-CD29-FD7F58DA9214}"/>
              </a:ext>
            </a:extLst>
          </p:cNvPr>
          <p:cNvSpPr/>
          <p:nvPr/>
        </p:nvSpPr>
        <p:spPr>
          <a:xfrm>
            <a:off x="1059333" y="6537535"/>
            <a:ext cx="5177599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75EDDE-17EB-78DE-057F-F9EC332CD060}"/>
              </a:ext>
            </a:extLst>
          </p:cNvPr>
          <p:cNvSpPr/>
          <p:nvPr/>
        </p:nvSpPr>
        <p:spPr>
          <a:xfrm>
            <a:off x="6617933" y="6537535"/>
            <a:ext cx="5177599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957858-4297-000F-11A8-8CB106459B6E}"/>
              </a:ext>
            </a:extLst>
          </p:cNvPr>
          <p:cNvSpPr/>
          <p:nvPr/>
        </p:nvSpPr>
        <p:spPr>
          <a:xfrm>
            <a:off x="12211702" y="6537535"/>
            <a:ext cx="5177599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60BFC91A-AB5B-3E7C-8F39-D74330D0E3FE}"/>
              </a:ext>
            </a:extLst>
          </p:cNvPr>
          <p:cNvGrpSpPr/>
          <p:nvPr/>
        </p:nvGrpSpPr>
        <p:grpSpPr>
          <a:xfrm>
            <a:off x="1905000" y="2105624"/>
            <a:ext cx="3581400" cy="1088492"/>
            <a:chOff x="0" y="-47625"/>
            <a:chExt cx="1498352" cy="763329"/>
          </a:xfrm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CAA5614-7636-1BE5-5339-85A6F443250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0A9D15EF-4E9D-3EE8-3463-A05524E40FA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2" name="TextBox 33">
            <a:extLst>
              <a:ext uri="{FF2B5EF4-FFF2-40B4-BE49-F238E27FC236}">
                <a16:creationId xmlns:a16="http://schemas.microsoft.com/office/drawing/2014/main" id="{BE6B4F1B-FFBD-2AD3-51BE-1F0566CBDA7A}"/>
              </a:ext>
            </a:extLst>
          </p:cNvPr>
          <p:cNvSpPr txBox="1"/>
          <p:nvPr/>
        </p:nvSpPr>
        <p:spPr>
          <a:xfrm>
            <a:off x="2209799" y="2532636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Front-end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6F9B278-78E6-5B31-EDF8-AA0380C63E78}"/>
              </a:ext>
            </a:extLst>
          </p:cNvPr>
          <p:cNvGrpSpPr/>
          <p:nvPr/>
        </p:nvGrpSpPr>
        <p:grpSpPr>
          <a:xfrm>
            <a:off x="12925739" y="2105624"/>
            <a:ext cx="3581400" cy="1088492"/>
            <a:chOff x="0" y="-47625"/>
            <a:chExt cx="1498352" cy="763329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88109EE-21F2-6CDB-73DB-85DFF0BB294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C6C9715-A11C-42DE-40F9-102D226BA57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20" name="TextBox 33">
            <a:extLst>
              <a:ext uri="{FF2B5EF4-FFF2-40B4-BE49-F238E27FC236}">
                <a16:creationId xmlns:a16="http://schemas.microsoft.com/office/drawing/2014/main" id="{D790EBA3-EFC1-1931-8C67-5D13FF19FC7D}"/>
              </a:ext>
            </a:extLst>
          </p:cNvPr>
          <p:cNvSpPr txBox="1"/>
          <p:nvPr/>
        </p:nvSpPr>
        <p:spPr>
          <a:xfrm>
            <a:off x="13230538" y="2532636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Back-end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4872591-AA7F-8AD3-DC87-9207DA44EF80}"/>
              </a:ext>
            </a:extLst>
          </p:cNvPr>
          <p:cNvGrpSpPr/>
          <p:nvPr/>
        </p:nvGrpSpPr>
        <p:grpSpPr>
          <a:xfrm>
            <a:off x="1905000" y="5659029"/>
            <a:ext cx="3581400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C4070C4E-FA6E-B683-ED8B-8A4B76E381A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3DEDDF1C-F302-4719-262F-3C5DA7D9C71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C6B12C94-802E-3B0E-F8E3-85E65361461F}"/>
              </a:ext>
            </a:extLst>
          </p:cNvPr>
          <p:cNvSpPr txBox="1"/>
          <p:nvPr/>
        </p:nvSpPr>
        <p:spPr>
          <a:xfrm>
            <a:off x="2209799" y="6086041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Database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30" name="Group 11">
            <a:extLst>
              <a:ext uri="{FF2B5EF4-FFF2-40B4-BE49-F238E27FC236}">
                <a16:creationId xmlns:a16="http://schemas.microsoft.com/office/drawing/2014/main" id="{2EB1DD60-CEF3-FD79-EA8D-C774F93D1FC1}"/>
              </a:ext>
            </a:extLst>
          </p:cNvPr>
          <p:cNvGrpSpPr/>
          <p:nvPr/>
        </p:nvGrpSpPr>
        <p:grpSpPr>
          <a:xfrm>
            <a:off x="7357838" y="5654059"/>
            <a:ext cx="3581400" cy="1088492"/>
            <a:chOff x="0" y="-47625"/>
            <a:chExt cx="1498352" cy="763329"/>
          </a:xfrm>
        </p:grpSpPr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31F66828-2B03-6DF7-5696-D912E6F51E76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93FF0E5B-6545-9DD5-8D5B-0377DE87CD5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161664A0-6167-B146-3BB3-E9F5C6E4778A}"/>
              </a:ext>
            </a:extLst>
          </p:cNvPr>
          <p:cNvSpPr txBox="1"/>
          <p:nvPr/>
        </p:nvSpPr>
        <p:spPr>
          <a:xfrm>
            <a:off x="7662637" y="6081071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Server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68BE155D-4068-B278-BE23-F6EFE0EBFBDC}"/>
              </a:ext>
            </a:extLst>
          </p:cNvPr>
          <p:cNvGrpSpPr/>
          <p:nvPr/>
        </p:nvGrpSpPr>
        <p:grpSpPr>
          <a:xfrm>
            <a:off x="13030200" y="5654059"/>
            <a:ext cx="3581400" cy="1088492"/>
            <a:chOff x="0" y="-47625"/>
            <a:chExt cx="1498352" cy="763329"/>
          </a:xfrm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BB122BF8-989C-4D34-34BF-E9B78C6261F7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F5FCFC64-727D-4309-5BF8-A91A765D076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37" name="TextBox 33">
            <a:extLst>
              <a:ext uri="{FF2B5EF4-FFF2-40B4-BE49-F238E27FC236}">
                <a16:creationId xmlns:a16="http://schemas.microsoft.com/office/drawing/2014/main" id="{302B511F-1E4C-D8DA-CEBF-A0FEAFAE498A}"/>
              </a:ext>
            </a:extLst>
          </p:cNvPr>
          <p:cNvSpPr txBox="1"/>
          <p:nvPr/>
        </p:nvSpPr>
        <p:spPr>
          <a:xfrm>
            <a:off x="13334999" y="6081071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Cooperation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AC6B023-800E-97E7-B165-090CCA3B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26" y="3553216"/>
            <a:ext cx="704948" cy="10764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E9F27B4-FF19-0B0A-D1D4-9ABCAAA2A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59" y="3496057"/>
            <a:ext cx="781159" cy="119079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3F5AA48-D418-DFDB-96E8-BEF21D1C6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89" y="3503720"/>
            <a:ext cx="771633" cy="120031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A542C95-3AB0-7B0C-5059-A5C45A147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53" y="3628965"/>
            <a:ext cx="857370" cy="8573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18855A6-C6D7-8625-DCF7-E35E57867B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374" y="3443202"/>
            <a:ext cx="781159" cy="122889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EB02319-BDEA-C466-37D8-403FB49890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70" y="7198153"/>
            <a:ext cx="1533739" cy="96215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AFBC19D-61A9-4A79-BACE-CD20C4DD3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57" y="7203363"/>
            <a:ext cx="962159" cy="91452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B1E4E81-8EED-0198-CFF2-3BC58C3941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577" y="7152532"/>
            <a:ext cx="1390844" cy="102884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6C6EE00-FAD9-7F3D-C201-27A0232741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57" y="3662767"/>
            <a:ext cx="1057423" cy="8573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0C428CF-FD70-21EA-44AC-B1621A10C02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070" y="3508275"/>
            <a:ext cx="1298376" cy="12983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28C1E03-69B4-6285-ED1F-0AC1519128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188" y="3834122"/>
            <a:ext cx="1727350" cy="43691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07804339-AFF7-20D0-89EC-82CDF1918C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81" y="7181414"/>
            <a:ext cx="1448385" cy="93382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6C18880-ACD1-C482-8E05-296A7DB32E6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509" y="7101651"/>
            <a:ext cx="1298376" cy="1298376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BF73575-0DAA-C6C2-7A15-B7BBE6D8BBA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689" y="3714662"/>
            <a:ext cx="1144486" cy="8583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59E0ED-D0FF-4BE4-95DF-A23E85BFE89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33" y="7101651"/>
            <a:ext cx="1298376" cy="1298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848199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001933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718866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작업일정 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0192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">
            <a:extLst>
              <a:ext uri="{FF2B5EF4-FFF2-40B4-BE49-F238E27FC236}">
                <a16:creationId xmlns:a16="http://schemas.microsoft.com/office/drawing/2014/main" id="{806DD0EF-5E0A-40CF-A376-5D03A0174E9E}"/>
              </a:ext>
            </a:extLst>
          </p:cNvPr>
          <p:cNvGrpSpPr/>
          <p:nvPr/>
        </p:nvGrpSpPr>
        <p:grpSpPr>
          <a:xfrm>
            <a:off x="0" y="4610099"/>
            <a:ext cx="18288000" cy="5676901"/>
            <a:chOff x="0" y="0"/>
            <a:chExt cx="4860076" cy="1198295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3242553B-AC4C-4681-8B10-ECF314EE449E}"/>
                </a:ext>
              </a:extLst>
            </p:cNvPr>
            <p:cNvSpPr/>
            <p:nvPr/>
          </p:nvSpPr>
          <p:spPr>
            <a:xfrm>
              <a:off x="0" y="0"/>
              <a:ext cx="4860076" cy="1198295"/>
            </a:xfrm>
            <a:custGeom>
              <a:avLst/>
              <a:gdLst/>
              <a:ahLst/>
              <a:cxnLst/>
              <a:rect l="l" t="t" r="r" b="b"/>
              <a:pathLst>
                <a:path w="4860076" h="1198295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C47EB88B-21C9-4464-9755-E8BC27919659}"/>
                </a:ext>
              </a:extLst>
            </p:cNvPr>
            <p:cNvSpPr txBox="1"/>
            <p:nvPr/>
          </p:nvSpPr>
          <p:spPr>
            <a:xfrm>
              <a:off x="0" y="-47625"/>
              <a:ext cx="4860076" cy="124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Divide roles and responsibilities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역할분담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84F547D6-CF42-4026-98FA-10C3CAC97705}"/>
              </a:ext>
            </a:extLst>
          </p:cNvPr>
          <p:cNvSpPr txBox="1"/>
          <p:nvPr/>
        </p:nvSpPr>
        <p:spPr>
          <a:xfrm>
            <a:off x="1453506" y="5870085"/>
            <a:ext cx="200711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ko-KR" altLang="en-US" sz="2400" spc="120" dirty="0">
                <a:solidFill>
                  <a:srgbClr val="89ADDF"/>
                </a:solidFill>
                <a:ea typeface="Arita Dotum Semi-Bold"/>
              </a:rPr>
              <a:t>김민현</a:t>
            </a:r>
            <a:endParaRPr lang="en-US" sz="2400" spc="120" dirty="0">
              <a:solidFill>
                <a:srgbClr val="89ADDF"/>
              </a:solidFill>
              <a:ea typeface="Arita Dotum Semi-Bold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44569ED2-78F7-4752-9E2A-7E98FC71DAEA}"/>
              </a:ext>
            </a:extLst>
          </p:cNvPr>
          <p:cNvSpPr txBox="1"/>
          <p:nvPr/>
        </p:nvSpPr>
        <p:spPr>
          <a:xfrm>
            <a:off x="1453506" y="6591300"/>
            <a:ext cx="2007115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ko-KR" altLang="en-US" dirty="0">
                <a:solidFill>
                  <a:srgbClr val="FFFFFF"/>
                </a:solidFill>
                <a:ea typeface="Arita Dotum Medium"/>
              </a:rPr>
              <a:t>농땡이</a:t>
            </a:r>
            <a:endParaRPr lang="en-US" sz="18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A2F44731-8728-4083-9659-60D875A70679}"/>
              </a:ext>
            </a:extLst>
          </p:cNvPr>
          <p:cNvSpPr txBox="1"/>
          <p:nvPr/>
        </p:nvSpPr>
        <p:spPr>
          <a:xfrm>
            <a:off x="11483910" y="6591300"/>
            <a:ext cx="2007115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Arita Dotum Medium"/>
                <a:ea typeface="Arita Dotum Medium"/>
              </a:rPr>
              <a:t>흡연가</a:t>
            </a:r>
            <a:endParaRPr lang="en-US" sz="18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C52AC405-E7E9-4EFC-82DA-25113460CB50}"/>
              </a:ext>
            </a:extLst>
          </p:cNvPr>
          <p:cNvSpPr txBox="1"/>
          <p:nvPr/>
        </p:nvSpPr>
        <p:spPr>
          <a:xfrm>
            <a:off x="11483910" y="5870085"/>
            <a:ext cx="200711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ko-KR" altLang="en-US" sz="2400" spc="120" dirty="0">
                <a:solidFill>
                  <a:srgbClr val="89ADDF"/>
                </a:solidFill>
                <a:ea typeface="Arita Dotum Semi-Bold"/>
              </a:rPr>
              <a:t>유승현</a:t>
            </a:r>
            <a:endParaRPr lang="en-US" sz="2400" spc="120" dirty="0">
              <a:solidFill>
                <a:srgbClr val="89ADDF"/>
              </a:solidFill>
              <a:ea typeface="Arita Dotum Semi-Bold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81733316-1ED9-4862-8A04-FE94E5796764}"/>
              </a:ext>
            </a:extLst>
          </p:cNvPr>
          <p:cNvSpPr txBox="1"/>
          <p:nvPr/>
        </p:nvSpPr>
        <p:spPr>
          <a:xfrm>
            <a:off x="14827378" y="6591300"/>
            <a:ext cx="2007115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ko-KR" altLang="en-US" dirty="0">
                <a:solidFill>
                  <a:srgbClr val="FFFFFF"/>
                </a:solidFill>
                <a:ea typeface="Arita Dotum Medium"/>
              </a:rPr>
              <a:t>괴도루팡</a:t>
            </a:r>
            <a:endParaRPr lang="en-US" sz="18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41087749-C817-4581-AF5B-5B2BA9E5E2C8}"/>
              </a:ext>
            </a:extLst>
          </p:cNvPr>
          <p:cNvSpPr txBox="1"/>
          <p:nvPr/>
        </p:nvSpPr>
        <p:spPr>
          <a:xfrm>
            <a:off x="14827378" y="5870085"/>
            <a:ext cx="200711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ko-KR" altLang="en-US" sz="2400" spc="120" dirty="0">
                <a:solidFill>
                  <a:srgbClr val="89ADDF"/>
                </a:solidFill>
                <a:ea typeface="Arita Dotum Semi-Bold"/>
              </a:rPr>
              <a:t>박지영</a:t>
            </a:r>
            <a:endParaRPr lang="en-US" sz="2400" spc="120" dirty="0">
              <a:solidFill>
                <a:srgbClr val="89ADDF"/>
              </a:solidFill>
              <a:ea typeface="Arita Dotum Semi-Bold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F8B84FFA-490F-47EB-B717-89DD5BA9ADF0}"/>
              </a:ext>
            </a:extLst>
          </p:cNvPr>
          <p:cNvSpPr txBox="1"/>
          <p:nvPr/>
        </p:nvSpPr>
        <p:spPr>
          <a:xfrm>
            <a:off x="8140442" y="6591300"/>
            <a:ext cx="2007115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ko-KR" altLang="en-US" sz="1800" dirty="0">
                <a:solidFill>
                  <a:srgbClr val="FFFFFF"/>
                </a:solidFill>
                <a:ea typeface="Arita Dotum Medium"/>
              </a:rPr>
              <a:t>늦잠쟁이</a:t>
            </a:r>
            <a:endParaRPr lang="en-US" sz="18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12A33AB5-8ED8-42D4-8676-7E48E7AB114E}"/>
              </a:ext>
            </a:extLst>
          </p:cNvPr>
          <p:cNvSpPr txBox="1"/>
          <p:nvPr/>
        </p:nvSpPr>
        <p:spPr>
          <a:xfrm>
            <a:off x="8140442" y="5870085"/>
            <a:ext cx="200711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ko-KR" altLang="en-US" sz="2400" spc="120" dirty="0">
                <a:solidFill>
                  <a:srgbClr val="89ADDF"/>
                </a:solidFill>
                <a:ea typeface="Arita Dotum Semi-Bold"/>
              </a:rPr>
              <a:t>심나래</a:t>
            </a:r>
            <a:endParaRPr lang="en-US" sz="2400" spc="120" dirty="0">
              <a:solidFill>
                <a:srgbClr val="89ADDF"/>
              </a:solidFill>
              <a:ea typeface="Arita Dotum Semi-Bold"/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2B16581D-060E-40B9-86B3-21139C8F6A9F}"/>
              </a:ext>
            </a:extLst>
          </p:cNvPr>
          <p:cNvSpPr txBox="1"/>
          <p:nvPr/>
        </p:nvSpPr>
        <p:spPr>
          <a:xfrm>
            <a:off x="4796974" y="6591300"/>
            <a:ext cx="2007115" cy="2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ko-KR" altLang="en-US" dirty="0">
                <a:solidFill>
                  <a:srgbClr val="FFFFFF"/>
                </a:solidFill>
                <a:ea typeface="Arita Dotum Medium"/>
              </a:rPr>
              <a:t>딸깍</a:t>
            </a:r>
            <a:endParaRPr lang="en-US" sz="18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860EEDC8-2C81-4F7E-99C4-7377A4146FE8}"/>
              </a:ext>
            </a:extLst>
          </p:cNvPr>
          <p:cNvSpPr txBox="1"/>
          <p:nvPr/>
        </p:nvSpPr>
        <p:spPr>
          <a:xfrm>
            <a:off x="4796974" y="5870085"/>
            <a:ext cx="200711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</a:pPr>
            <a:r>
              <a:rPr lang="ko-KR" altLang="en-US" sz="2400" spc="120" dirty="0">
                <a:solidFill>
                  <a:srgbClr val="89ADDF"/>
                </a:solidFill>
                <a:ea typeface="Arita Dotum Semi-Bold"/>
              </a:rPr>
              <a:t>손윤제</a:t>
            </a:r>
            <a:endParaRPr lang="en-US" sz="2400" spc="120" dirty="0">
              <a:solidFill>
                <a:srgbClr val="89ADDF"/>
              </a:solidFill>
              <a:ea typeface="Arita Dotum Semi-Bold"/>
            </a:endParaRPr>
          </a:p>
        </p:txBody>
      </p:sp>
      <p:sp>
        <p:nvSpPr>
          <p:cNvPr id="43" name="AutoShape 28">
            <a:extLst>
              <a:ext uri="{FF2B5EF4-FFF2-40B4-BE49-F238E27FC236}">
                <a16:creationId xmlns:a16="http://schemas.microsoft.com/office/drawing/2014/main" id="{6F167B3B-BD3E-44E5-AA4F-03E8A0ED5200}"/>
              </a:ext>
            </a:extLst>
          </p:cNvPr>
          <p:cNvSpPr/>
          <p:nvPr/>
        </p:nvSpPr>
        <p:spPr>
          <a:xfrm>
            <a:off x="1738121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29">
            <a:extLst>
              <a:ext uri="{FF2B5EF4-FFF2-40B4-BE49-F238E27FC236}">
                <a16:creationId xmlns:a16="http://schemas.microsoft.com/office/drawing/2014/main" id="{8AD45433-4758-4931-A4D7-B9A87F2C7BF5}"/>
              </a:ext>
            </a:extLst>
          </p:cNvPr>
          <p:cNvSpPr/>
          <p:nvPr/>
        </p:nvSpPr>
        <p:spPr>
          <a:xfrm>
            <a:off x="5081589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30">
            <a:extLst>
              <a:ext uri="{FF2B5EF4-FFF2-40B4-BE49-F238E27FC236}">
                <a16:creationId xmlns:a16="http://schemas.microsoft.com/office/drawing/2014/main" id="{E1045F77-F3BF-4A3B-8AA7-27DBB73FEFBE}"/>
              </a:ext>
            </a:extLst>
          </p:cNvPr>
          <p:cNvSpPr/>
          <p:nvPr/>
        </p:nvSpPr>
        <p:spPr>
          <a:xfrm>
            <a:off x="8425057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31">
            <a:extLst>
              <a:ext uri="{FF2B5EF4-FFF2-40B4-BE49-F238E27FC236}">
                <a16:creationId xmlns:a16="http://schemas.microsoft.com/office/drawing/2014/main" id="{1375ECD0-4DBB-499D-9DC0-9E8EDA66BBD9}"/>
              </a:ext>
            </a:extLst>
          </p:cNvPr>
          <p:cNvSpPr/>
          <p:nvPr/>
        </p:nvSpPr>
        <p:spPr>
          <a:xfrm>
            <a:off x="11768525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32">
            <a:extLst>
              <a:ext uri="{FF2B5EF4-FFF2-40B4-BE49-F238E27FC236}">
                <a16:creationId xmlns:a16="http://schemas.microsoft.com/office/drawing/2014/main" id="{4A0ECFD5-EFA7-448B-842A-F5718E667131}"/>
              </a:ext>
            </a:extLst>
          </p:cNvPr>
          <p:cNvSpPr/>
          <p:nvPr/>
        </p:nvSpPr>
        <p:spPr>
          <a:xfrm>
            <a:off x="15111993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F7A3E-7A27-466C-BED4-703C121EF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39" y="3600530"/>
            <a:ext cx="2085097" cy="2054019"/>
          </a:xfrm>
          <a:prstGeom prst="ellipse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DF728E-7DA8-45B1-9B08-E43722036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36" y="3594766"/>
            <a:ext cx="2007116" cy="2030665"/>
          </a:xfrm>
          <a:prstGeom prst="ellipse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98F12A-1CFB-4456-8901-57D08F8FB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48" y="3489106"/>
            <a:ext cx="2150506" cy="2098054"/>
          </a:xfrm>
          <a:prstGeom prst="ellipse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C8252-9CAE-440D-BECC-48C42C133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752" y="3594766"/>
            <a:ext cx="2008832" cy="2054020"/>
          </a:xfrm>
          <a:prstGeom prst="ellipse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93594F-7E64-457A-877C-DC2735A11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254" y="3520021"/>
            <a:ext cx="2000324" cy="20003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273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작업일정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45F05289-20DE-47C7-B9CC-298939D66023}"/>
              </a:ext>
            </a:extLst>
          </p:cNvPr>
          <p:cNvGrpSpPr/>
          <p:nvPr/>
        </p:nvGrpSpPr>
        <p:grpSpPr>
          <a:xfrm>
            <a:off x="1973723" y="2794371"/>
            <a:ext cx="1613003" cy="481433"/>
            <a:chOff x="0" y="0"/>
            <a:chExt cx="674441" cy="201301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30EF7E0-D4E9-46C6-A1F2-D2EE8CCBC81A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4584A8B8-B5A7-4AF1-9AA8-CC9CC5405BEC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2D964BAE-54AE-4641-B04E-BFD7D5CBC503}"/>
              </a:ext>
            </a:extLst>
          </p:cNvPr>
          <p:cNvGrpSpPr/>
          <p:nvPr/>
        </p:nvGrpSpPr>
        <p:grpSpPr>
          <a:xfrm>
            <a:off x="4867120" y="2794371"/>
            <a:ext cx="1613003" cy="481433"/>
            <a:chOff x="0" y="0"/>
            <a:chExt cx="674441" cy="201301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7AC0C27-8179-41F5-A447-D58A69095EDB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C453E7B1-2172-4C2E-8B9E-97523F1CF953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060CA986-AC6E-4910-A810-BE0538FC7AA3}"/>
              </a:ext>
            </a:extLst>
          </p:cNvPr>
          <p:cNvGrpSpPr/>
          <p:nvPr/>
        </p:nvGrpSpPr>
        <p:grpSpPr>
          <a:xfrm>
            <a:off x="7760517" y="2813421"/>
            <a:ext cx="1613003" cy="481433"/>
            <a:chOff x="0" y="0"/>
            <a:chExt cx="674441" cy="201301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1DDDBDD-27CE-4DA9-87E8-B2757EBA635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2290EF91-75A6-4C16-841D-EC48EF50AD8D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00762AAC-EFFB-4C98-8B04-88E384710FBB}"/>
              </a:ext>
            </a:extLst>
          </p:cNvPr>
          <p:cNvGrpSpPr/>
          <p:nvPr/>
        </p:nvGrpSpPr>
        <p:grpSpPr>
          <a:xfrm>
            <a:off x="10653914" y="2813421"/>
            <a:ext cx="1613003" cy="481433"/>
            <a:chOff x="0" y="0"/>
            <a:chExt cx="674441" cy="201301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97459CE-7CD5-4BA8-8067-85C67DDA1E28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7672C7D8-F4AC-474D-9EF7-D8A7A4635E6A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4" name="Group 20">
            <a:extLst>
              <a:ext uri="{FF2B5EF4-FFF2-40B4-BE49-F238E27FC236}">
                <a16:creationId xmlns:a16="http://schemas.microsoft.com/office/drawing/2014/main" id="{E6B91C98-D078-4F66-BCE5-05CEED19BE55}"/>
              </a:ext>
            </a:extLst>
          </p:cNvPr>
          <p:cNvGrpSpPr/>
          <p:nvPr/>
        </p:nvGrpSpPr>
        <p:grpSpPr>
          <a:xfrm>
            <a:off x="13547311" y="2884227"/>
            <a:ext cx="1613003" cy="481433"/>
            <a:chOff x="0" y="0"/>
            <a:chExt cx="674441" cy="201301"/>
          </a:xfrm>
        </p:grpSpPr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187F2FE-FC5D-475E-AD4E-61A9AE20EE3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1440EFEC-EA1E-4BCB-9136-D9D45BCE590B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27" name="AutoShape 26">
            <a:extLst>
              <a:ext uri="{FF2B5EF4-FFF2-40B4-BE49-F238E27FC236}">
                <a16:creationId xmlns:a16="http://schemas.microsoft.com/office/drawing/2014/main" id="{3A046DC3-7563-4ACC-902B-0248B22FD3EC}"/>
              </a:ext>
            </a:extLst>
          </p:cNvPr>
          <p:cNvSpPr/>
          <p:nvPr/>
        </p:nvSpPr>
        <p:spPr>
          <a:xfrm>
            <a:off x="3845740" y="3974709"/>
            <a:ext cx="11314573" cy="33854"/>
          </a:xfrm>
          <a:prstGeom prst="rect">
            <a:avLst/>
          </a:prstGeom>
          <a:solidFill>
            <a:srgbClr val="13538A">
              <a:alpha val="80000"/>
            </a:srgbClr>
          </a:solidFill>
        </p:spPr>
      </p:sp>
      <p:sp>
        <p:nvSpPr>
          <p:cNvPr id="28" name="AutoShape 27">
            <a:extLst>
              <a:ext uri="{FF2B5EF4-FFF2-40B4-BE49-F238E27FC236}">
                <a16:creationId xmlns:a16="http://schemas.microsoft.com/office/drawing/2014/main" id="{7748C0EE-9FB8-4BBC-B28C-EBC5D94992E2}"/>
              </a:ext>
            </a:extLst>
          </p:cNvPr>
          <p:cNvSpPr/>
          <p:nvPr/>
        </p:nvSpPr>
        <p:spPr>
          <a:xfrm>
            <a:off x="3845740" y="5086420"/>
            <a:ext cx="11314573" cy="33854"/>
          </a:xfrm>
          <a:prstGeom prst="rect">
            <a:avLst/>
          </a:prstGeom>
          <a:solidFill>
            <a:srgbClr val="2C92D5">
              <a:alpha val="80000"/>
            </a:srgbClr>
          </a:solidFill>
        </p:spPr>
      </p:sp>
      <p:sp>
        <p:nvSpPr>
          <p:cNvPr id="29" name="AutoShape 28">
            <a:extLst>
              <a:ext uri="{FF2B5EF4-FFF2-40B4-BE49-F238E27FC236}">
                <a16:creationId xmlns:a16="http://schemas.microsoft.com/office/drawing/2014/main" id="{A7ACDBDC-17F3-4837-9F70-72EC6A417FB9}"/>
              </a:ext>
            </a:extLst>
          </p:cNvPr>
          <p:cNvSpPr/>
          <p:nvPr/>
        </p:nvSpPr>
        <p:spPr>
          <a:xfrm>
            <a:off x="3845740" y="6198878"/>
            <a:ext cx="11314573" cy="33854"/>
          </a:xfrm>
          <a:prstGeom prst="rect">
            <a:avLst/>
          </a:prstGeom>
          <a:solidFill>
            <a:srgbClr val="37C9EF">
              <a:alpha val="80000"/>
            </a:srgbClr>
          </a:solidFill>
        </p:spPr>
      </p:sp>
      <p:sp>
        <p:nvSpPr>
          <p:cNvPr id="30" name="AutoShape 29">
            <a:extLst>
              <a:ext uri="{FF2B5EF4-FFF2-40B4-BE49-F238E27FC236}">
                <a16:creationId xmlns:a16="http://schemas.microsoft.com/office/drawing/2014/main" id="{4B5D3A5A-D57D-41C6-91D4-0AFD4B44AB2E}"/>
              </a:ext>
            </a:extLst>
          </p:cNvPr>
          <p:cNvSpPr/>
          <p:nvPr/>
        </p:nvSpPr>
        <p:spPr>
          <a:xfrm>
            <a:off x="3845740" y="7293230"/>
            <a:ext cx="11314573" cy="33854"/>
          </a:xfrm>
          <a:prstGeom prst="rect">
            <a:avLst/>
          </a:prstGeom>
          <a:solidFill>
            <a:srgbClr val="3EDAD8">
              <a:alpha val="80000"/>
            </a:srgbClr>
          </a:solidFill>
        </p:spPr>
      </p:sp>
      <p:sp>
        <p:nvSpPr>
          <p:cNvPr id="31" name="AutoShape 30">
            <a:extLst>
              <a:ext uri="{FF2B5EF4-FFF2-40B4-BE49-F238E27FC236}">
                <a16:creationId xmlns:a16="http://schemas.microsoft.com/office/drawing/2014/main" id="{D2842F0C-C5E1-400C-9C22-C479616F0945}"/>
              </a:ext>
            </a:extLst>
          </p:cNvPr>
          <p:cNvSpPr/>
          <p:nvPr/>
        </p:nvSpPr>
        <p:spPr>
          <a:xfrm>
            <a:off x="3845740" y="8380079"/>
            <a:ext cx="11314573" cy="33854"/>
          </a:xfrm>
          <a:prstGeom prst="rect">
            <a:avLst/>
          </a:prstGeom>
          <a:solidFill>
            <a:srgbClr val="86EAE9">
              <a:alpha val="80000"/>
            </a:srgbClr>
          </a:solidFill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3BE93F-E4A2-42BF-9DEF-37B308C1C7CD}"/>
              </a:ext>
            </a:extLst>
          </p:cNvPr>
          <p:cNvGrpSpPr/>
          <p:nvPr/>
        </p:nvGrpSpPr>
        <p:grpSpPr>
          <a:xfrm>
            <a:off x="4081618" y="3811411"/>
            <a:ext cx="2227327" cy="400110"/>
            <a:chOff x="0" y="0"/>
            <a:chExt cx="3158414" cy="4064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A6D9003-1F3E-4A50-97EA-18C1EB58DC1F}"/>
                </a:ext>
              </a:extLst>
            </p:cNvPr>
            <p:cNvSpPr/>
            <p:nvPr/>
          </p:nvSpPr>
          <p:spPr>
            <a:xfrm>
              <a:off x="17780" y="22860"/>
              <a:ext cx="3133014" cy="360680"/>
            </a:xfrm>
            <a:custGeom>
              <a:avLst/>
              <a:gdLst/>
              <a:ahLst/>
              <a:cxnLst/>
              <a:rect l="l" t="t" r="r" b="b"/>
              <a:pathLst>
                <a:path w="3133014" h="360680">
                  <a:moveTo>
                    <a:pt x="3133014" y="180340"/>
                  </a:moveTo>
                  <a:cubicBezTo>
                    <a:pt x="3133014" y="81280"/>
                    <a:pt x="3053004" y="0"/>
                    <a:pt x="295267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52674" y="360680"/>
                  </a:lnTo>
                  <a:cubicBezTo>
                    <a:pt x="3051734" y="360680"/>
                    <a:pt x="3133014" y="279400"/>
                    <a:pt x="3133014" y="18034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1ACAA8-D771-4BB4-9390-026899326F46}"/>
              </a:ext>
            </a:extLst>
          </p:cNvPr>
          <p:cNvGrpSpPr/>
          <p:nvPr/>
        </p:nvGrpSpPr>
        <p:grpSpPr>
          <a:xfrm>
            <a:off x="4867121" y="4923121"/>
            <a:ext cx="3651126" cy="403017"/>
            <a:chOff x="0" y="0"/>
            <a:chExt cx="3118222" cy="40640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199C080-7719-4DA4-8873-CF104AD8991A}"/>
                </a:ext>
              </a:extLst>
            </p:cNvPr>
            <p:cNvSpPr/>
            <p:nvPr/>
          </p:nvSpPr>
          <p:spPr>
            <a:xfrm>
              <a:off x="17780" y="22860"/>
              <a:ext cx="3092822" cy="360680"/>
            </a:xfrm>
            <a:custGeom>
              <a:avLst/>
              <a:gdLst/>
              <a:ahLst/>
              <a:cxnLst/>
              <a:rect l="l" t="t" r="r" b="b"/>
              <a:pathLst>
                <a:path w="3092822" h="360680">
                  <a:moveTo>
                    <a:pt x="3092822" y="180340"/>
                  </a:moveTo>
                  <a:cubicBezTo>
                    <a:pt x="3092822" y="81280"/>
                    <a:pt x="3012812" y="0"/>
                    <a:pt x="2912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12482" y="360680"/>
                  </a:lnTo>
                  <a:cubicBezTo>
                    <a:pt x="3011541" y="360680"/>
                    <a:pt x="3092822" y="279400"/>
                    <a:pt x="3092822" y="1803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AD1978-2172-4094-B6DD-5264A8970A49}"/>
              </a:ext>
            </a:extLst>
          </p:cNvPr>
          <p:cNvGrpSpPr/>
          <p:nvPr/>
        </p:nvGrpSpPr>
        <p:grpSpPr>
          <a:xfrm>
            <a:off x="6695042" y="5981724"/>
            <a:ext cx="7020958" cy="454104"/>
            <a:chOff x="0" y="0"/>
            <a:chExt cx="3266904" cy="40640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5B0C5EA-0B0B-4373-86B0-0546CE9B2A5F}"/>
                </a:ext>
              </a:extLst>
            </p:cNvPr>
            <p:cNvSpPr/>
            <p:nvPr/>
          </p:nvSpPr>
          <p:spPr>
            <a:xfrm>
              <a:off x="17780" y="22860"/>
              <a:ext cx="3241504" cy="360680"/>
            </a:xfrm>
            <a:custGeom>
              <a:avLst/>
              <a:gdLst/>
              <a:ahLst/>
              <a:cxnLst/>
              <a:rect l="l" t="t" r="r" b="b"/>
              <a:pathLst>
                <a:path w="3241504" h="360680">
                  <a:moveTo>
                    <a:pt x="3241504" y="180340"/>
                  </a:moveTo>
                  <a:cubicBezTo>
                    <a:pt x="3241504" y="81280"/>
                    <a:pt x="3161494" y="0"/>
                    <a:pt x="306116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3061164" y="360680"/>
                  </a:lnTo>
                  <a:cubicBezTo>
                    <a:pt x="3160224" y="360680"/>
                    <a:pt x="3241504" y="279400"/>
                    <a:pt x="3241504" y="1803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E6C9ED-3FE6-4452-8F7A-603C9F5FA310}"/>
              </a:ext>
            </a:extLst>
          </p:cNvPr>
          <p:cNvGrpSpPr/>
          <p:nvPr/>
        </p:nvGrpSpPr>
        <p:grpSpPr>
          <a:xfrm>
            <a:off x="13547311" y="8216781"/>
            <a:ext cx="1576816" cy="368454"/>
            <a:chOff x="0" y="0"/>
            <a:chExt cx="4651960" cy="40640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68C798D-238D-40B1-AE05-77D9752A3344}"/>
                </a:ext>
              </a:extLst>
            </p:cNvPr>
            <p:cNvSpPr/>
            <p:nvPr/>
          </p:nvSpPr>
          <p:spPr>
            <a:xfrm>
              <a:off x="17780" y="22860"/>
              <a:ext cx="4626560" cy="360680"/>
            </a:xfrm>
            <a:custGeom>
              <a:avLst/>
              <a:gdLst/>
              <a:ahLst/>
              <a:cxnLst/>
              <a:rect l="l" t="t" r="r" b="b"/>
              <a:pathLst>
                <a:path w="4626560" h="360680">
                  <a:moveTo>
                    <a:pt x="4626560" y="180340"/>
                  </a:moveTo>
                  <a:cubicBezTo>
                    <a:pt x="4626560" y="81280"/>
                    <a:pt x="4546550" y="0"/>
                    <a:pt x="444622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4446220" y="360680"/>
                  </a:lnTo>
                  <a:cubicBezTo>
                    <a:pt x="4545280" y="360680"/>
                    <a:pt x="4626560" y="279400"/>
                    <a:pt x="4626560" y="1803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A97E53-9C6F-4AA7-B364-9880E612C927}"/>
              </a:ext>
            </a:extLst>
          </p:cNvPr>
          <p:cNvGrpSpPr/>
          <p:nvPr/>
        </p:nvGrpSpPr>
        <p:grpSpPr>
          <a:xfrm>
            <a:off x="11201399" y="7072701"/>
            <a:ext cx="2768875" cy="403016"/>
            <a:chOff x="904501" y="-22858"/>
            <a:chExt cx="6573374" cy="406400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B1FA4F4-BCA4-4165-A8ED-0827558E76DE}"/>
                </a:ext>
              </a:extLst>
            </p:cNvPr>
            <p:cNvSpPr/>
            <p:nvPr/>
          </p:nvSpPr>
          <p:spPr>
            <a:xfrm>
              <a:off x="904501" y="-22858"/>
              <a:ext cx="6573374" cy="406400"/>
            </a:xfrm>
            <a:custGeom>
              <a:avLst/>
              <a:gdLst/>
              <a:ahLst/>
              <a:cxnLst/>
              <a:rect l="l" t="t" r="r" b="b"/>
              <a:pathLst>
                <a:path w="7460098" h="360680">
                  <a:moveTo>
                    <a:pt x="7460098" y="180340"/>
                  </a:moveTo>
                  <a:cubicBezTo>
                    <a:pt x="7460098" y="81280"/>
                    <a:pt x="7380089" y="0"/>
                    <a:pt x="727975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279758" y="360680"/>
                  </a:lnTo>
                  <a:cubicBezTo>
                    <a:pt x="7378818" y="360680"/>
                    <a:pt x="7460098" y="279400"/>
                    <a:pt x="7460098" y="1803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42" name="Group 44">
            <a:extLst>
              <a:ext uri="{FF2B5EF4-FFF2-40B4-BE49-F238E27FC236}">
                <a16:creationId xmlns:a16="http://schemas.microsoft.com/office/drawing/2014/main" id="{BDF05944-F911-4269-AE55-5F1BCD9F4DB3}"/>
              </a:ext>
            </a:extLst>
          </p:cNvPr>
          <p:cNvGrpSpPr/>
          <p:nvPr/>
        </p:nvGrpSpPr>
        <p:grpSpPr>
          <a:xfrm>
            <a:off x="1914165" y="3455316"/>
            <a:ext cx="1613003" cy="5593319"/>
            <a:chOff x="0" y="0"/>
            <a:chExt cx="674441" cy="2338722"/>
          </a:xfrm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8CA94E6-B4F9-4798-A014-A0D5B4BEE2C1}"/>
                </a:ext>
              </a:extLst>
            </p:cNvPr>
            <p:cNvSpPr/>
            <p:nvPr/>
          </p:nvSpPr>
          <p:spPr>
            <a:xfrm>
              <a:off x="0" y="0"/>
              <a:ext cx="674441" cy="2338723"/>
            </a:xfrm>
            <a:custGeom>
              <a:avLst/>
              <a:gdLst/>
              <a:ahLst/>
              <a:cxnLst/>
              <a:rect l="l" t="t" r="r" b="b"/>
              <a:pathLst>
                <a:path w="674441" h="2338723">
                  <a:moveTo>
                    <a:pt x="105593" y="0"/>
                  </a:moveTo>
                  <a:lnTo>
                    <a:pt x="568848" y="0"/>
                  </a:lnTo>
                  <a:cubicBezTo>
                    <a:pt x="596853" y="0"/>
                    <a:pt x="623711" y="11125"/>
                    <a:pt x="643514" y="30928"/>
                  </a:cubicBezTo>
                  <a:cubicBezTo>
                    <a:pt x="663316" y="50730"/>
                    <a:pt x="674441" y="77588"/>
                    <a:pt x="674441" y="105593"/>
                  </a:cubicBezTo>
                  <a:lnTo>
                    <a:pt x="674441" y="2233129"/>
                  </a:lnTo>
                  <a:cubicBezTo>
                    <a:pt x="674441" y="2261134"/>
                    <a:pt x="663316" y="2287993"/>
                    <a:pt x="643514" y="2307795"/>
                  </a:cubicBezTo>
                  <a:cubicBezTo>
                    <a:pt x="623711" y="2327598"/>
                    <a:pt x="596853" y="2338723"/>
                    <a:pt x="568848" y="2338723"/>
                  </a:cubicBezTo>
                  <a:lnTo>
                    <a:pt x="105593" y="2338723"/>
                  </a:lnTo>
                  <a:cubicBezTo>
                    <a:pt x="47276" y="2338723"/>
                    <a:pt x="0" y="2291447"/>
                    <a:pt x="0" y="2233129"/>
                  </a:cubicBezTo>
                  <a:lnTo>
                    <a:pt x="0" y="105593"/>
                  </a:lnTo>
                  <a:cubicBezTo>
                    <a:pt x="0" y="77588"/>
                    <a:pt x="11125" y="50730"/>
                    <a:pt x="30928" y="30928"/>
                  </a:cubicBezTo>
                  <a:cubicBezTo>
                    <a:pt x="50730" y="11125"/>
                    <a:pt x="77588" y="0"/>
                    <a:pt x="105593" y="0"/>
                  </a:cubicBezTo>
                  <a:close/>
                </a:path>
              </a:pathLst>
            </a:custGeom>
            <a:solidFill>
              <a:srgbClr val="E9F6FF"/>
            </a:solidFill>
          </p:spPr>
        </p:sp>
        <p:sp>
          <p:nvSpPr>
            <p:cNvPr id="44" name="TextBox 46">
              <a:extLst>
                <a:ext uri="{FF2B5EF4-FFF2-40B4-BE49-F238E27FC236}">
                  <a16:creationId xmlns:a16="http://schemas.microsoft.com/office/drawing/2014/main" id="{5748B0BC-8E26-4FFC-8E98-420AB4A670B1}"/>
                </a:ext>
              </a:extLst>
            </p:cNvPr>
            <p:cNvSpPr txBox="1"/>
            <p:nvPr/>
          </p:nvSpPr>
          <p:spPr>
            <a:xfrm>
              <a:off x="0" y="-47625"/>
              <a:ext cx="674441" cy="23863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E119FB5A-A802-47C6-A024-44C4BE2F51BE}"/>
              </a:ext>
            </a:extLst>
          </p:cNvPr>
          <p:cNvSpPr txBox="1"/>
          <p:nvPr/>
        </p:nvSpPr>
        <p:spPr>
          <a:xfrm>
            <a:off x="1973723" y="3798750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z="2245" spc="112" dirty="0">
                <a:solidFill>
                  <a:srgbClr val="191919"/>
                </a:solidFill>
                <a:ea typeface="Aileron"/>
              </a:rPr>
              <a:t>팀구성</a:t>
            </a:r>
            <a:endParaRPr lang="en-US" sz="2245" spc="112" dirty="0">
              <a:solidFill>
                <a:srgbClr val="191919"/>
              </a:solidFill>
              <a:ea typeface="Aileron"/>
            </a:endParaRP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id="{37D9F021-1285-4D43-BC3B-1744D384B2A2}"/>
              </a:ext>
            </a:extLst>
          </p:cNvPr>
          <p:cNvSpPr txBox="1"/>
          <p:nvPr/>
        </p:nvSpPr>
        <p:spPr>
          <a:xfrm>
            <a:off x="1973723" y="4910462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z="2245" spc="112" dirty="0">
                <a:solidFill>
                  <a:srgbClr val="191919"/>
                </a:solidFill>
                <a:ea typeface="Aileron"/>
              </a:rPr>
              <a:t>기획</a:t>
            </a:r>
            <a:endParaRPr lang="en-US" sz="2245" spc="112" dirty="0">
              <a:solidFill>
                <a:srgbClr val="191919"/>
              </a:solidFill>
              <a:ea typeface="Aileron"/>
            </a:endParaRPr>
          </a:p>
        </p:txBody>
      </p:sp>
      <p:sp>
        <p:nvSpPr>
          <p:cNvPr id="47" name="TextBox 49">
            <a:extLst>
              <a:ext uri="{FF2B5EF4-FFF2-40B4-BE49-F238E27FC236}">
                <a16:creationId xmlns:a16="http://schemas.microsoft.com/office/drawing/2014/main" id="{77236F7A-6EB2-4DD3-A05C-DE89EC9F5DD7}"/>
              </a:ext>
            </a:extLst>
          </p:cNvPr>
          <p:cNvSpPr txBox="1"/>
          <p:nvPr/>
        </p:nvSpPr>
        <p:spPr>
          <a:xfrm>
            <a:off x="1973723" y="6022920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spc="112" dirty="0">
                <a:solidFill>
                  <a:srgbClr val="191919"/>
                </a:solidFill>
                <a:ea typeface="Aileron"/>
              </a:rPr>
              <a:t>개발</a:t>
            </a:r>
          </a:p>
        </p:txBody>
      </p:sp>
      <p:sp>
        <p:nvSpPr>
          <p:cNvPr id="48" name="TextBox 50">
            <a:extLst>
              <a:ext uri="{FF2B5EF4-FFF2-40B4-BE49-F238E27FC236}">
                <a16:creationId xmlns:a16="http://schemas.microsoft.com/office/drawing/2014/main" id="{267CBE53-3928-4762-A8BF-0813FF96BE28}"/>
              </a:ext>
            </a:extLst>
          </p:cNvPr>
          <p:cNvSpPr txBox="1"/>
          <p:nvPr/>
        </p:nvSpPr>
        <p:spPr>
          <a:xfrm>
            <a:off x="1973723" y="7117271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spc="112" dirty="0">
                <a:solidFill>
                  <a:srgbClr val="191919"/>
                </a:solidFill>
                <a:ea typeface="Aileron"/>
              </a:rPr>
              <a:t>확인</a:t>
            </a:r>
          </a:p>
        </p:txBody>
      </p:sp>
      <p:sp>
        <p:nvSpPr>
          <p:cNvPr id="49" name="TextBox 51">
            <a:extLst>
              <a:ext uri="{FF2B5EF4-FFF2-40B4-BE49-F238E27FC236}">
                <a16:creationId xmlns:a16="http://schemas.microsoft.com/office/drawing/2014/main" id="{5A3ACFED-C23B-497B-A602-DC8243A74E66}"/>
              </a:ext>
            </a:extLst>
          </p:cNvPr>
          <p:cNvSpPr txBox="1"/>
          <p:nvPr/>
        </p:nvSpPr>
        <p:spPr>
          <a:xfrm>
            <a:off x="1973723" y="8204121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spc="112" dirty="0">
                <a:solidFill>
                  <a:srgbClr val="191919"/>
                </a:solidFill>
                <a:ea typeface="Aileron"/>
              </a:rPr>
              <a:t>리뷰</a:t>
            </a:r>
          </a:p>
        </p:txBody>
      </p:sp>
      <p:sp>
        <p:nvSpPr>
          <p:cNvPr id="50" name="TextBox 52">
            <a:extLst>
              <a:ext uri="{FF2B5EF4-FFF2-40B4-BE49-F238E27FC236}">
                <a16:creationId xmlns:a16="http://schemas.microsoft.com/office/drawing/2014/main" id="{C619F1C5-F856-4422-A8AD-65EF2EEA09AA}"/>
              </a:ext>
            </a:extLst>
          </p:cNvPr>
          <p:cNvSpPr txBox="1"/>
          <p:nvPr/>
        </p:nvSpPr>
        <p:spPr>
          <a:xfrm>
            <a:off x="4582617" y="2855652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1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1" name="TextBox 53">
            <a:extLst>
              <a:ext uri="{FF2B5EF4-FFF2-40B4-BE49-F238E27FC236}">
                <a16:creationId xmlns:a16="http://schemas.microsoft.com/office/drawing/2014/main" id="{286535D4-E131-4CF9-B1B7-7E1CD4FB6F96}"/>
              </a:ext>
            </a:extLst>
          </p:cNvPr>
          <p:cNvSpPr txBox="1"/>
          <p:nvPr/>
        </p:nvSpPr>
        <p:spPr>
          <a:xfrm>
            <a:off x="7489247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2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2" name="TextBox 54">
            <a:extLst>
              <a:ext uri="{FF2B5EF4-FFF2-40B4-BE49-F238E27FC236}">
                <a16:creationId xmlns:a16="http://schemas.microsoft.com/office/drawing/2014/main" id="{3604BEF3-17C9-4CFE-8D15-B394F9983BEA}"/>
              </a:ext>
            </a:extLst>
          </p:cNvPr>
          <p:cNvSpPr txBox="1"/>
          <p:nvPr/>
        </p:nvSpPr>
        <p:spPr>
          <a:xfrm>
            <a:off x="10396985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8CA29B98-FD9C-43AF-B5EA-47304296790C}"/>
              </a:ext>
            </a:extLst>
          </p:cNvPr>
          <p:cNvSpPr txBox="1"/>
          <p:nvPr/>
        </p:nvSpPr>
        <p:spPr>
          <a:xfrm>
            <a:off x="13256457" y="2960324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4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D07B1E7B-5864-4489-B5E9-CE84F3468BC4}"/>
              </a:ext>
            </a:extLst>
          </p:cNvPr>
          <p:cNvSpPr txBox="1"/>
          <p:nvPr/>
        </p:nvSpPr>
        <p:spPr>
          <a:xfrm>
            <a:off x="2005168" y="2858847"/>
            <a:ext cx="1430997" cy="36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월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5" name="Freeform 41">
            <a:extLst>
              <a:ext uri="{FF2B5EF4-FFF2-40B4-BE49-F238E27FC236}">
                <a16:creationId xmlns:a16="http://schemas.microsoft.com/office/drawing/2014/main" id="{250B0138-7F1D-4F88-82FA-B457904132D5}"/>
              </a:ext>
            </a:extLst>
          </p:cNvPr>
          <p:cNvSpPr/>
          <p:nvPr/>
        </p:nvSpPr>
        <p:spPr>
          <a:xfrm>
            <a:off x="15597307" y="8380079"/>
            <a:ext cx="2690693" cy="1906921"/>
          </a:xfrm>
          <a:custGeom>
            <a:avLst/>
            <a:gdLst/>
            <a:ahLst/>
            <a:cxnLst/>
            <a:rect l="l" t="t" r="r" b="b"/>
            <a:pathLst>
              <a:path w="3323986" h="2213221">
                <a:moveTo>
                  <a:pt x="0" y="0"/>
                </a:moveTo>
                <a:lnTo>
                  <a:pt x="3323986" y="0"/>
                </a:lnTo>
                <a:lnTo>
                  <a:pt x="3323986" y="2213221"/>
                </a:lnTo>
                <a:lnTo>
                  <a:pt x="0" y="2213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2030B7-F602-45A6-B9E9-61908D752EA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Work Progress Schedule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4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주요 기능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7647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7D97CD8-7074-47EB-8E68-5AFB748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6900"/>
            <a:ext cx="4084443" cy="816888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With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QR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Login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D0EEE-7CED-41F3-9B3C-4E9CC2440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" y="5143500"/>
            <a:ext cx="6262915" cy="44230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0EACD3-92B0-43B5-B497-A4E4364A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73" y="3009900"/>
            <a:ext cx="3361696" cy="557688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378118B-0555-4BA2-ACD8-388AAFED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1919945"/>
            <a:ext cx="5029200" cy="397031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&lt;!--QR--&gt;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javase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&lt;!--socket.io--&gt;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io.socket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socket.io-client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1.0.0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A7C1F1-A724-4B13-8D29-98CCA526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6273433"/>
            <a:ext cx="5029200" cy="35394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/* QR */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브로드캐스팅 받은 데이터 구분을 위한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id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let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JSON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sessionStorage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getItem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"user"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'3.39.202.228:3000'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//const socket = io('192.168.219.76:3000')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sendMessage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"socket.on.sendMessage"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timeout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'qr'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3">
            <a:extLst>
              <a:ext uri="{FF2B5EF4-FFF2-40B4-BE49-F238E27FC236}">
                <a16:creationId xmlns:a16="http://schemas.microsoft.com/office/drawing/2014/main" id="{8467A8D4-9CF7-48A5-BE9A-43D20D03663C}"/>
              </a:ext>
            </a:extLst>
          </p:cNvPr>
          <p:cNvSpPr/>
          <p:nvPr/>
        </p:nvSpPr>
        <p:spPr>
          <a:xfrm flipH="1" flipV="1">
            <a:off x="11582400" y="1919944"/>
            <a:ext cx="0" cy="7887239"/>
          </a:xfrm>
          <a:prstGeom prst="line">
            <a:avLst/>
          </a:prstGeom>
          <a:ln w="38100" cap="flat">
            <a:solidFill>
              <a:schemeClr val="bg1">
                <a:lumMod val="50000"/>
              </a:scheme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AF7030-7631-42E7-BEC3-96E5FBB11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5266260"/>
            <a:ext cx="1524000" cy="440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2CA3B5-F9D5-48CD-9744-27C5C76D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9236889"/>
            <a:ext cx="1449130" cy="36999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7EC5E9-B5BE-4164-9086-95EE4D3249E7}"/>
              </a:ext>
            </a:extLst>
          </p:cNvPr>
          <p:cNvSpPr/>
          <p:nvPr/>
        </p:nvSpPr>
        <p:spPr>
          <a:xfrm>
            <a:off x="478554" y="1866899"/>
            <a:ext cx="6207420" cy="2962873"/>
          </a:xfrm>
          <a:prstGeom prst="roundRect">
            <a:avLst/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81A6C-0629-451E-9E2D-4A19976EE164}"/>
              </a:ext>
            </a:extLst>
          </p:cNvPr>
          <p:cNvSpPr txBox="1"/>
          <p:nvPr/>
        </p:nvSpPr>
        <p:spPr>
          <a:xfrm>
            <a:off x="2330053" y="3162300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“QR </a:t>
            </a:r>
            <a:r>
              <a:rPr lang="ko-KR" altLang="en-US" dirty="0"/>
              <a:t>로그인 구현에 대한</a:t>
            </a:r>
            <a:endParaRPr lang="en-US" altLang="ko-KR" dirty="0"/>
          </a:p>
          <a:p>
            <a:r>
              <a:rPr lang="ko-KR" altLang="en-US" dirty="0"/>
              <a:t>부연 설명란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D3980-D37F-4C80-AE95-FF5E13A33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0" y="5392002"/>
            <a:ext cx="6248466" cy="39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6403731" y="2290200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03731" y="3325352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03731" y="642034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03731" y="433317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03731" y="7457817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03731" y="535872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1928" y="7583216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4408" y="645876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14408" y="7493493"/>
            <a:ext cx="6851212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511218" y="6931395"/>
            <a:ext cx="4158962" cy="2750113"/>
          </a:xfrm>
          <a:custGeom>
            <a:avLst/>
            <a:gdLst/>
            <a:ahLst/>
            <a:cxnLst/>
            <a:rect l="l" t="t" r="r" b="b"/>
            <a:pathLst>
              <a:path w="4158962" h="2750113">
                <a:moveTo>
                  <a:pt x="0" y="0"/>
                </a:moveTo>
                <a:lnTo>
                  <a:pt x="4158962" y="0"/>
                </a:lnTo>
                <a:lnTo>
                  <a:pt x="4158962" y="2750113"/>
                </a:lnTo>
                <a:lnTo>
                  <a:pt x="0" y="275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17820" y="615017"/>
            <a:ext cx="5234287" cy="9056966"/>
            <a:chOff x="0" y="0"/>
            <a:chExt cx="2264386" cy="39181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64386" cy="3918101"/>
            </a:xfrm>
            <a:custGeom>
              <a:avLst/>
              <a:gdLst/>
              <a:ahLst/>
              <a:cxnLst/>
              <a:rect l="l" t="t" r="r" b="b"/>
              <a:pathLst>
                <a:path w="2264386" h="3918101">
                  <a:moveTo>
                    <a:pt x="0" y="0"/>
                  </a:moveTo>
                  <a:lnTo>
                    <a:pt x="2264386" y="0"/>
                  </a:lnTo>
                  <a:lnTo>
                    <a:pt x="2264386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64386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89760" y="4735360"/>
            <a:ext cx="4662347" cy="87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14"/>
              </a:lnSpc>
              <a:spcBef>
                <a:spcPct val="0"/>
              </a:spcBef>
            </a:pPr>
            <a:r>
              <a:rPr lang="en-US" sz="5081" dirty="0">
                <a:solidFill>
                  <a:srgbClr val="474747"/>
                </a:solidFill>
                <a:latin typeface="Source Han Sans KR Bold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41928" y="237276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41928" y="339809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41928" y="6506528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41928" y="4440858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41928" y="5469702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14408" y="2319867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서비스 소개</a:t>
            </a:r>
            <a:endParaRPr lang="en-US" sz="2400" dirty="0">
              <a:solidFill>
                <a:srgbClr val="3D3D3D"/>
              </a:solidFill>
              <a:ea typeface="Source Han Sans KR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314408" y="3354592"/>
            <a:ext cx="8190968" cy="45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Menus,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Action,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ERD,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개발환경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314408" y="438931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 일정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314408" y="5424043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주요 기능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091405A-C622-4D28-9F93-944A0B7189BE}"/>
              </a:ext>
            </a:extLst>
          </p:cNvPr>
          <p:cNvCxnSpPr>
            <a:cxnSpLocks/>
            <a:stCxn id="109" idx="2"/>
            <a:endCxn id="17" idx="0"/>
          </p:cNvCxnSpPr>
          <p:nvPr/>
        </p:nvCxnSpPr>
        <p:spPr>
          <a:xfrm flipH="1">
            <a:off x="3044841" y="2480185"/>
            <a:ext cx="7510" cy="130641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1">
            <a:extLst>
              <a:ext uri="{FF2B5EF4-FFF2-40B4-BE49-F238E27FC236}">
                <a16:creationId xmlns:a16="http://schemas.microsoft.com/office/drawing/2014/main" id="{3B0D1DDF-27AE-4F66-8EB6-DD7881FBDB47}"/>
              </a:ext>
            </a:extLst>
          </p:cNvPr>
          <p:cNvGrpSpPr/>
          <p:nvPr/>
        </p:nvGrpSpPr>
        <p:grpSpPr>
          <a:xfrm>
            <a:off x="11197286" y="7464530"/>
            <a:ext cx="2671114" cy="1158494"/>
            <a:chOff x="0" y="-47625"/>
            <a:chExt cx="1498352" cy="763329"/>
          </a:xfrm>
        </p:grpSpPr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7F04AA13-7A8B-4441-BD71-FC3CFA797AB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6" name="TextBox 13">
              <a:extLst>
                <a:ext uri="{FF2B5EF4-FFF2-40B4-BE49-F238E27FC236}">
                  <a16:creationId xmlns:a16="http://schemas.microsoft.com/office/drawing/2014/main" id="{EB7CB9D4-DF08-444F-B75B-6AA055CA471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Chat, Balance, Admin Mode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altLang="ko-KR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Header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FDA3DA-FFA2-4EF4-83CA-C199F2F1E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66" y="3786598"/>
            <a:ext cx="3294149" cy="31391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1E1CC65-0F9C-46E9-8BB9-C0274D3E3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173" y="3838775"/>
            <a:ext cx="1704975" cy="23526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B9F8B0-4278-4A79-8C1F-C70E93E2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355" y="6755250"/>
            <a:ext cx="1694180" cy="1752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E45FD5-C84D-429F-B686-D23B4B423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5" y="708874"/>
            <a:ext cx="7084797" cy="9054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2C7073-CDC4-4BDF-A4FD-AA154C4FC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4" y="1684742"/>
            <a:ext cx="7084797" cy="929956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8E1C77-67FE-42B8-8C0F-DBFF3D57AC07}"/>
              </a:ext>
            </a:extLst>
          </p:cNvPr>
          <p:cNvCxnSpPr>
            <a:cxnSpLocks/>
          </p:cNvCxnSpPr>
          <p:nvPr/>
        </p:nvCxnSpPr>
        <p:spPr>
          <a:xfrm flipH="1" flipV="1">
            <a:off x="8443150" y="2433278"/>
            <a:ext cx="948672" cy="11962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A2DA5E3-0A8E-41DA-B996-87CD718AC4DE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12557598" y="1180592"/>
            <a:ext cx="3120405" cy="220437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43FE6C0-8C9C-4777-9863-2F783E44E405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9928576" y="2346026"/>
            <a:ext cx="2537420" cy="142885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F12DC8FA-B01E-4092-B927-BB77C1151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34" y="3828188"/>
            <a:ext cx="1628775" cy="173355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9B99691-2387-4B23-8150-BCE9F228B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4352964"/>
            <a:ext cx="1476375" cy="63817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113E61-3480-44D9-8ADE-07822F66A9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5536035"/>
            <a:ext cx="1476375" cy="6381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941916-9919-40E8-AE8F-9256BA0D60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91" y="4332397"/>
            <a:ext cx="1857143" cy="7428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65CDBB-DE96-42CB-BF5B-6996BAFA68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353" y="6292986"/>
            <a:ext cx="1523810" cy="69523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34A4531-9C59-47D6-8B74-2FDDDBB07C9C}"/>
              </a:ext>
            </a:extLst>
          </p:cNvPr>
          <p:cNvSpPr txBox="1"/>
          <p:nvPr/>
        </p:nvSpPr>
        <p:spPr>
          <a:xfrm>
            <a:off x="11371424" y="5765126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총 현재 금액 현황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AA2AEF-D0BE-4051-A719-6ACE78A78657}"/>
              </a:ext>
            </a:extLst>
          </p:cNvPr>
          <p:cNvSpPr txBox="1"/>
          <p:nvPr/>
        </p:nvSpPr>
        <p:spPr>
          <a:xfrm>
            <a:off x="11372896" y="3774880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API Key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등록 요청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591783-BEBE-4FA5-A95B-A6FA33D757A4}"/>
              </a:ext>
            </a:extLst>
          </p:cNvPr>
          <p:cNvSpPr txBox="1"/>
          <p:nvPr/>
        </p:nvSpPr>
        <p:spPr>
          <a:xfrm>
            <a:off x="14584903" y="3384968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Admin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B6D656-F0E6-476C-A203-445FC38D8644}"/>
              </a:ext>
            </a:extLst>
          </p:cNvPr>
          <p:cNvSpPr txBox="1"/>
          <p:nvPr/>
        </p:nvSpPr>
        <p:spPr>
          <a:xfrm>
            <a:off x="14568065" y="6343342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Member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6A6F8DD-19A7-4FD6-9DFA-EFDFFBE0FB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72" y="6350138"/>
            <a:ext cx="1719175" cy="1738384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D222ACE-9C2D-452E-8527-D14FDEB81C0E}"/>
              </a:ext>
            </a:extLst>
          </p:cNvPr>
          <p:cNvCxnSpPr>
            <a:cxnSpLocks/>
            <a:stCxn id="66" idx="1"/>
            <a:endCxn id="72" idx="3"/>
          </p:cNvCxnSpPr>
          <p:nvPr/>
        </p:nvCxnSpPr>
        <p:spPr>
          <a:xfrm flipH="1" flipV="1">
            <a:off x="6957845" y="4672052"/>
            <a:ext cx="1619589" cy="2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8054C63-46C7-4E9B-9FAE-9ECC3B3642A4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H="1" flipV="1">
            <a:off x="9391822" y="5561738"/>
            <a:ext cx="14938" cy="7884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17E0B13-7D41-4BC7-9991-F4C9B81B3CE0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4509528" y="4669260"/>
            <a:ext cx="971942" cy="279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3244768-57E8-4449-AFFC-ACC7915CF645}"/>
              </a:ext>
            </a:extLst>
          </p:cNvPr>
          <p:cNvSpPr txBox="1"/>
          <p:nvPr/>
        </p:nvSpPr>
        <p:spPr>
          <a:xfrm>
            <a:off x="1956429" y="3217614"/>
            <a:ext cx="2186200" cy="4119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AWS EC2 Server </a:t>
            </a:r>
          </a:p>
        </p:txBody>
      </p:sp>
      <p:sp>
        <p:nvSpPr>
          <p:cNvPr id="115" name="TextBox 28">
            <a:extLst>
              <a:ext uri="{FF2B5EF4-FFF2-40B4-BE49-F238E27FC236}">
                <a16:creationId xmlns:a16="http://schemas.microsoft.com/office/drawing/2014/main" id="{9E0D16F2-666E-44C6-99DD-A309C56B4A95}"/>
              </a:ext>
            </a:extLst>
          </p:cNvPr>
          <p:cNvSpPr txBox="1"/>
          <p:nvPr/>
        </p:nvSpPr>
        <p:spPr>
          <a:xfrm>
            <a:off x="5256871" y="983793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1</a:t>
            </a:r>
          </a:p>
        </p:txBody>
      </p:sp>
      <p:grpSp>
        <p:nvGrpSpPr>
          <p:cNvPr id="57" name="Group 11">
            <a:extLst>
              <a:ext uri="{FF2B5EF4-FFF2-40B4-BE49-F238E27FC236}">
                <a16:creationId xmlns:a16="http://schemas.microsoft.com/office/drawing/2014/main" id="{C4BE4A4B-FA5E-4430-927B-274A53D07E52}"/>
              </a:ext>
            </a:extLst>
          </p:cNvPr>
          <p:cNvGrpSpPr/>
          <p:nvPr/>
        </p:nvGrpSpPr>
        <p:grpSpPr>
          <a:xfrm>
            <a:off x="11317930" y="8842495"/>
            <a:ext cx="2444345" cy="895770"/>
            <a:chOff x="0" y="0"/>
            <a:chExt cx="569502" cy="135797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821BF022-5423-44C7-A8F5-B5326A4F6AD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FEC3EB16-F4AD-49A3-97C1-B4850FE8FFD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TextBox 23">
            <a:extLst>
              <a:ext uri="{FF2B5EF4-FFF2-40B4-BE49-F238E27FC236}">
                <a16:creationId xmlns:a16="http://schemas.microsoft.com/office/drawing/2014/main" id="{AD38E0EE-7242-4D8E-8955-BC7728D1253D}"/>
              </a:ext>
            </a:extLst>
          </p:cNvPr>
          <p:cNvSpPr txBox="1"/>
          <p:nvPr/>
        </p:nvSpPr>
        <p:spPr>
          <a:xfrm>
            <a:off x="11435226" y="8957669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API Key &amp;</a:t>
            </a:r>
          </a:p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 Balance</a:t>
            </a:r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E85F982E-19BA-49F1-9EF8-52A9ABA4F2B6}"/>
              </a:ext>
            </a:extLst>
          </p:cNvPr>
          <p:cNvGrpSpPr/>
          <p:nvPr/>
        </p:nvGrpSpPr>
        <p:grpSpPr>
          <a:xfrm>
            <a:off x="8150427" y="8845723"/>
            <a:ext cx="2444345" cy="857694"/>
            <a:chOff x="0" y="0"/>
            <a:chExt cx="569502" cy="135797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76F7DED-B381-4D69-B7A7-CC26E07194F8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4789F016-BD4C-422F-8BD8-915B921A306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TextBox 23">
            <a:extLst>
              <a:ext uri="{FF2B5EF4-FFF2-40B4-BE49-F238E27FC236}">
                <a16:creationId xmlns:a16="http://schemas.microsoft.com/office/drawing/2014/main" id="{38E226C7-F2A6-425E-AE26-E258A1067EF9}"/>
              </a:ext>
            </a:extLst>
          </p:cNvPr>
          <p:cNvSpPr txBox="1"/>
          <p:nvPr/>
        </p:nvSpPr>
        <p:spPr>
          <a:xfrm>
            <a:off x="8255024" y="894665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Chat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Show / Hide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메시지 알림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7" name="Group 11">
            <a:extLst>
              <a:ext uri="{FF2B5EF4-FFF2-40B4-BE49-F238E27FC236}">
                <a16:creationId xmlns:a16="http://schemas.microsoft.com/office/drawing/2014/main" id="{889AB218-11D8-4389-9DC1-86255E84C902}"/>
              </a:ext>
            </a:extLst>
          </p:cNvPr>
          <p:cNvGrpSpPr/>
          <p:nvPr/>
        </p:nvGrpSpPr>
        <p:grpSpPr>
          <a:xfrm>
            <a:off x="4982924" y="8807647"/>
            <a:ext cx="2444345" cy="895770"/>
            <a:chOff x="0" y="0"/>
            <a:chExt cx="569502" cy="135797"/>
          </a:xfrm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60C5C3C8-158B-44B9-9990-3B04A832074D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C846F430-7131-459C-9B45-9A30C537180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4" name="TextBox 23">
            <a:extLst>
              <a:ext uri="{FF2B5EF4-FFF2-40B4-BE49-F238E27FC236}">
                <a16:creationId xmlns:a16="http://schemas.microsoft.com/office/drawing/2014/main" id="{CA86BD9A-BDCB-4822-A05C-B546E0E3053B}"/>
              </a:ext>
            </a:extLst>
          </p:cNvPr>
          <p:cNvSpPr txBox="1"/>
          <p:nvPr/>
        </p:nvSpPr>
        <p:spPr>
          <a:xfrm>
            <a:off x="5123932" y="893040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간소화</a:t>
            </a:r>
            <a:endParaRPr lang="en-US" altLang="ko-KR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서버 상태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95" name="Group 11">
            <a:extLst>
              <a:ext uri="{FF2B5EF4-FFF2-40B4-BE49-F238E27FC236}">
                <a16:creationId xmlns:a16="http://schemas.microsoft.com/office/drawing/2014/main" id="{4E96D880-F7CF-4764-90BA-025C21BA2FE8}"/>
              </a:ext>
            </a:extLst>
          </p:cNvPr>
          <p:cNvGrpSpPr/>
          <p:nvPr/>
        </p:nvGrpSpPr>
        <p:grpSpPr>
          <a:xfrm>
            <a:off x="1815421" y="8793345"/>
            <a:ext cx="2444345" cy="895770"/>
            <a:chOff x="0" y="0"/>
            <a:chExt cx="569502" cy="135797"/>
          </a:xfrm>
        </p:grpSpPr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60973FA-ABA2-4722-89D2-700DA22E1E0C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98" name="TextBox 13">
              <a:extLst>
                <a:ext uri="{FF2B5EF4-FFF2-40B4-BE49-F238E27FC236}">
                  <a16:creationId xmlns:a16="http://schemas.microsoft.com/office/drawing/2014/main" id="{3B8DE9EF-2C18-404C-A55E-F4D51E46315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TextBox 23">
            <a:extLst>
              <a:ext uri="{FF2B5EF4-FFF2-40B4-BE49-F238E27FC236}">
                <a16:creationId xmlns:a16="http://schemas.microsoft.com/office/drawing/2014/main" id="{2B48D02B-C870-4278-8B98-BDA905C0EA5C}"/>
              </a:ext>
            </a:extLst>
          </p:cNvPr>
          <p:cNvSpPr txBox="1"/>
          <p:nvPr/>
        </p:nvSpPr>
        <p:spPr>
          <a:xfrm>
            <a:off x="1956429" y="9085483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실시간 채팅창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0" name="Group 11">
            <a:extLst>
              <a:ext uri="{FF2B5EF4-FFF2-40B4-BE49-F238E27FC236}">
                <a16:creationId xmlns:a16="http://schemas.microsoft.com/office/drawing/2014/main" id="{82AEDC21-DDC2-47C8-B2BD-B1662CD9E747}"/>
              </a:ext>
            </a:extLst>
          </p:cNvPr>
          <p:cNvGrpSpPr/>
          <p:nvPr/>
        </p:nvGrpSpPr>
        <p:grpSpPr>
          <a:xfrm>
            <a:off x="14485433" y="8842495"/>
            <a:ext cx="2444345" cy="895770"/>
            <a:chOff x="0" y="0"/>
            <a:chExt cx="569502" cy="135797"/>
          </a:xfrm>
        </p:grpSpPr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EE48B679-4AA6-4EC8-9496-67A16771E19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102" name="TextBox 13">
              <a:extLst>
                <a:ext uri="{FF2B5EF4-FFF2-40B4-BE49-F238E27FC236}">
                  <a16:creationId xmlns:a16="http://schemas.microsoft.com/office/drawing/2014/main" id="{C010FF73-4252-49A1-866F-461F3DBF92EC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TextBox 23">
            <a:extLst>
              <a:ext uri="{FF2B5EF4-FFF2-40B4-BE49-F238E27FC236}">
                <a16:creationId xmlns:a16="http://schemas.microsoft.com/office/drawing/2014/main" id="{70F82FF7-E803-42DB-862E-624EADE6C2F5}"/>
              </a:ext>
            </a:extLst>
          </p:cNvPr>
          <p:cNvSpPr txBox="1"/>
          <p:nvPr/>
        </p:nvSpPr>
        <p:spPr>
          <a:xfrm>
            <a:off x="14649128" y="9124914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ID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2337A2F-6B7F-451A-8128-E1955CA80D4E}"/>
              </a:ext>
            </a:extLst>
          </p:cNvPr>
          <p:cNvCxnSpPr>
            <a:cxnSpLocks/>
          </p:cNvCxnSpPr>
          <p:nvPr/>
        </p:nvCxnSpPr>
        <p:spPr>
          <a:xfrm>
            <a:off x="3105642" y="2152512"/>
            <a:ext cx="26372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25FF29A-9C8E-4705-9FB2-106F39FFA73B}"/>
              </a:ext>
            </a:extLst>
          </p:cNvPr>
          <p:cNvCxnSpPr>
            <a:cxnSpLocks/>
            <a:stCxn id="23" idx="2"/>
            <a:endCxn id="71" idx="0"/>
          </p:cNvCxnSpPr>
          <p:nvPr/>
        </p:nvCxnSpPr>
        <p:spPr>
          <a:xfrm>
            <a:off x="12451263" y="5075254"/>
            <a:ext cx="13261" cy="68987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1">
            <a:extLst>
              <a:ext uri="{FF2B5EF4-FFF2-40B4-BE49-F238E27FC236}">
                <a16:creationId xmlns:a16="http://schemas.microsoft.com/office/drawing/2014/main" id="{C8F2813E-5699-4C9A-9675-E9DB4E6650C9}"/>
              </a:ext>
            </a:extLst>
          </p:cNvPr>
          <p:cNvGrpSpPr/>
          <p:nvPr/>
        </p:nvGrpSpPr>
        <p:grpSpPr>
          <a:xfrm>
            <a:off x="2209580" y="1809104"/>
            <a:ext cx="1685542" cy="671081"/>
            <a:chOff x="0" y="-47625"/>
            <a:chExt cx="1498352" cy="763329"/>
          </a:xfrm>
        </p:grpSpPr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BD41BB02-C8D8-4CE6-8FE6-B62675CFE29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9" name="TextBox 13">
              <a:extLst>
                <a:ext uri="{FF2B5EF4-FFF2-40B4-BE49-F238E27FC236}">
                  <a16:creationId xmlns:a16="http://schemas.microsoft.com/office/drawing/2014/main" id="{533B595E-025B-4778-8A56-3A221453985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0" name="TextBox 33">
            <a:extLst>
              <a:ext uri="{FF2B5EF4-FFF2-40B4-BE49-F238E27FC236}">
                <a16:creationId xmlns:a16="http://schemas.microsoft.com/office/drawing/2014/main" id="{C1777820-4A76-44D4-8F46-40C0FB5573F9}"/>
              </a:ext>
            </a:extLst>
          </p:cNvPr>
          <p:cNvSpPr txBox="1"/>
          <p:nvPr/>
        </p:nvSpPr>
        <p:spPr>
          <a:xfrm>
            <a:off x="2346848" y="2020360"/>
            <a:ext cx="141100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Child Node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47704C2-9790-464E-BDD7-A98B47880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15" y="7679175"/>
            <a:ext cx="2524125" cy="828675"/>
          </a:xfrm>
          <a:prstGeom prst="rect">
            <a:avLst/>
          </a:prstGeom>
        </p:spPr>
      </p:pic>
      <p:sp>
        <p:nvSpPr>
          <p:cNvPr id="122" name="Freeform 8">
            <a:extLst>
              <a:ext uri="{FF2B5EF4-FFF2-40B4-BE49-F238E27FC236}">
                <a16:creationId xmlns:a16="http://schemas.microsoft.com/office/drawing/2014/main" id="{6277FDE7-3BD3-4B29-88FA-C55CC7E16728}"/>
              </a:ext>
            </a:extLst>
          </p:cNvPr>
          <p:cNvSpPr/>
          <p:nvPr/>
        </p:nvSpPr>
        <p:spPr>
          <a:xfrm>
            <a:off x="5742842" y="20344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3" name="Freeform 8">
            <a:extLst>
              <a:ext uri="{FF2B5EF4-FFF2-40B4-BE49-F238E27FC236}">
                <a16:creationId xmlns:a16="http://schemas.microsoft.com/office/drawing/2014/main" id="{F1A1CDBD-318E-4CA8-9386-8ACF047F81DA}"/>
              </a:ext>
            </a:extLst>
          </p:cNvPr>
          <p:cNvSpPr/>
          <p:nvPr/>
        </p:nvSpPr>
        <p:spPr>
          <a:xfrm>
            <a:off x="8334402" y="23317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4" name="Freeform 8">
            <a:extLst>
              <a:ext uri="{FF2B5EF4-FFF2-40B4-BE49-F238E27FC236}">
                <a16:creationId xmlns:a16="http://schemas.microsoft.com/office/drawing/2014/main" id="{BF15FEBA-9D27-4BA3-A754-7BCC15271A6B}"/>
              </a:ext>
            </a:extLst>
          </p:cNvPr>
          <p:cNvSpPr/>
          <p:nvPr/>
        </p:nvSpPr>
        <p:spPr>
          <a:xfrm>
            <a:off x="9904935" y="228278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5" name="Freeform 8">
            <a:extLst>
              <a:ext uri="{FF2B5EF4-FFF2-40B4-BE49-F238E27FC236}">
                <a16:creationId xmlns:a16="http://schemas.microsoft.com/office/drawing/2014/main" id="{EF6BD110-AA2D-4733-BC71-29CD13201504}"/>
              </a:ext>
            </a:extLst>
          </p:cNvPr>
          <p:cNvSpPr/>
          <p:nvPr/>
        </p:nvSpPr>
        <p:spPr>
          <a:xfrm>
            <a:off x="12503374" y="111586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D29EDC04-6727-4218-A4EC-787ABF888BD9}"/>
              </a:ext>
            </a:extLst>
          </p:cNvPr>
          <p:cNvCxnSpPr>
            <a:cxnSpLocks/>
          </p:cNvCxnSpPr>
          <p:nvPr/>
        </p:nvCxnSpPr>
        <p:spPr>
          <a:xfrm>
            <a:off x="12344400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CB55951-7C5B-4316-99E0-3D8BA0EDF6C3}"/>
              </a:ext>
            </a:extLst>
          </p:cNvPr>
          <p:cNvCxnSpPr>
            <a:cxnSpLocks/>
          </p:cNvCxnSpPr>
          <p:nvPr/>
        </p:nvCxnSpPr>
        <p:spPr>
          <a:xfrm>
            <a:off x="12627085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">
            <a:extLst>
              <a:ext uri="{FF2B5EF4-FFF2-40B4-BE49-F238E27FC236}">
                <a16:creationId xmlns:a16="http://schemas.microsoft.com/office/drawing/2014/main" id="{5898C565-3176-4920-B25A-90E7262678E9}"/>
              </a:ext>
            </a:extLst>
          </p:cNvPr>
          <p:cNvSpPr txBox="1"/>
          <p:nvPr/>
        </p:nvSpPr>
        <p:spPr>
          <a:xfrm>
            <a:off x="3475846" y="9242978"/>
            <a:ext cx="1499788" cy="108849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72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0722" y="992419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TradingView Widget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Main</a:t>
            </a:r>
          </a:p>
        </p:txBody>
      </p:sp>
      <p:grpSp>
        <p:nvGrpSpPr>
          <p:cNvPr id="59" name="Group 11">
            <a:extLst>
              <a:ext uri="{FF2B5EF4-FFF2-40B4-BE49-F238E27FC236}">
                <a16:creationId xmlns:a16="http://schemas.microsoft.com/office/drawing/2014/main" id="{D0045195-339C-4883-9BB6-34E920B050AF}"/>
              </a:ext>
            </a:extLst>
          </p:cNvPr>
          <p:cNvGrpSpPr/>
          <p:nvPr/>
        </p:nvGrpSpPr>
        <p:grpSpPr>
          <a:xfrm>
            <a:off x="7153441" y="2324902"/>
            <a:ext cx="3686456" cy="515605"/>
            <a:chOff x="0" y="0"/>
            <a:chExt cx="569502" cy="135797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22ADB128-1643-4C59-BE0C-A5ED6744D6B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86564533-91CC-4E92-9E8C-58FCD43959F7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8" name="TextBox 23">
            <a:extLst>
              <a:ext uri="{FF2B5EF4-FFF2-40B4-BE49-F238E27FC236}">
                <a16:creationId xmlns:a16="http://schemas.microsoft.com/office/drawing/2014/main" id="{7D76A9A1-0719-470A-A9C0-00344DE4D4EA}"/>
              </a:ext>
            </a:extLst>
          </p:cNvPr>
          <p:cNvSpPr txBox="1"/>
          <p:nvPr/>
        </p:nvSpPr>
        <p:spPr>
          <a:xfrm>
            <a:off x="7153441" y="2420287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Ticker Tape Widget</a:t>
            </a:r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AEECA7C-6F0B-4E7B-83E8-94E95DDFBC23}"/>
              </a:ext>
            </a:extLst>
          </p:cNvPr>
          <p:cNvGrpSpPr/>
          <p:nvPr/>
        </p:nvGrpSpPr>
        <p:grpSpPr>
          <a:xfrm>
            <a:off x="7153441" y="3696384"/>
            <a:ext cx="3686456" cy="515605"/>
            <a:chOff x="0" y="0"/>
            <a:chExt cx="569502" cy="135797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E9D735D-104A-465B-890C-C7BE5EA409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61F2A593-0209-4DB1-B5ED-EBDA85E192B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2" name="TextBox 23">
            <a:extLst>
              <a:ext uri="{FF2B5EF4-FFF2-40B4-BE49-F238E27FC236}">
                <a16:creationId xmlns:a16="http://schemas.microsoft.com/office/drawing/2014/main" id="{2DA0D464-3C8F-4589-92F5-1DAB388909A1}"/>
              </a:ext>
            </a:extLst>
          </p:cNvPr>
          <p:cNvSpPr txBox="1"/>
          <p:nvPr/>
        </p:nvSpPr>
        <p:spPr>
          <a:xfrm>
            <a:off x="7153441" y="3791769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Advanced Real-Time Chart</a:t>
            </a:r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565E3D6E-1E76-4296-92D1-C402F50E9865}"/>
              </a:ext>
            </a:extLst>
          </p:cNvPr>
          <p:cNvGrpSpPr/>
          <p:nvPr/>
        </p:nvGrpSpPr>
        <p:grpSpPr>
          <a:xfrm>
            <a:off x="7153441" y="4434650"/>
            <a:ext cx="3686456" cy="515605"/>
            <a:chOff x="0" y="0"/>
            <a:chExt cx="569502" cy="135797"/>
          </a:xfrm>
        </p:grpSpPr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7762285B-BEC5-4759-9FF7-0EE9DE631B0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74A963D5-EE79-44AF-9BC8-59655DD0D48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6" name="TextBox 23">
            <a:extLst>
              <a:ext uri="{FF2B5EF4-FFF2-40B4-BE49-F238E27FC236}">
                <a16:creationId xmlns:a16="http://schemas.microsoft.com/office/drawing/2014/main" id="{DC87AD02-6B42-43E2-B988-5B69E19293B1}"/>
              </a:ext>
            </a:extLst>
          </p:cNvPr>
          <p:cNvSpPr txBox="1"/>
          <p:nvPr/>
        </p:nvSpPr>
        <p:spPr>
          <a:xfrm>
            <a:off x="7153441" y="453003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Cryptocurrency Market</a:t>
            </a:r>
          </a:p>
        </p:txBody>
      </p:sp>
      <p:grpSp>
        <p:nvGrpSpPr>
          <p:cNvPr id="77" name="Group 11">
            <a:extLst>
              <a:ext uri="{FF2B5EF4-FFF2-40B4-BE49-F238E27FC236}">
                <a16:creationId xmlns:a16="http://schemas.microsoft.com/office/drawing/2014/main" id="{F1C43004-3645-4935-9CB7-8F86C105C808}"/>
              </a:ext>
            </a:extLst>
          </p:cNvPr>
          <p:cNvGrpSpPr/>
          <p:nvPr/>
        </p:nvGrpSpPr>
        <p:grpSpPr>
          <a:xfrm>
            <a:off x="7153441" y="5114890"/>
            <a:ext cx="3686456" cy="515605"/>
            <a:chOff x="0" y="0"/>
            <a:chExt cx="569502" cy="135797"/>
          </a:xfrm>
        </p:grpSpPr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9D4BE821-0A5B-4724-BE30-6535815ACA86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BF399612-57CF-4886-9A1A-8D6371E53965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23">
            <a:extLst>
              <a:ext uri="{FF2B5EF4-FFF2-40B4-BE49-F238E27FC236}">
                <a16:creationId xmlns:a16="http://schemas.microsoft.com/office/drawing/2014/main" id="{EAA4AF05-945B-4C7B-95F0-5E600C0FB4E9}"/>
              </a:ext>
            </a:extLst>
          </p:cNvPr>
          <p:cNvSpPr txBox="1"/>
          <p:nvPr/>
        </p:nvSpPr>
        <p:spPr>
          <a:xfrm>
            <a:off x="7153441" y="521027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Technical Analysis</a:t>
            </a: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D5F0E710-6B6D-4E0A-9323-3D26034CDBCC}"/>
              </a:ext>
            </a:extLst>
          </p:cNvPr>
          <p:cNvGrpSpPr/>
          <p:nvPr/>
        </p:nvGrpSpPr>
        <p:grpSpPr>
          <a:xfrm>
            <a:off x="7153441" y="5844198"/>
            <a:ext cx="3686456" cy="515605"/>
            <a:chOff x="0" y="0"/>
            <a:chExt cx="569502" cy="135797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F4893DE7-6683-442E-8776-EF4029F3B2E1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81382898-996C-48C1-BC17-C268F0444B9D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23">
            <a:extLst>
              <a:ext uri="{FF2B5EF4-FFF2-40B4-BE49-F238E27FC236}">
                <a16:creationId xmlns:a16="http://schemas.microsoft.com/office/drawing/2014/main" id="{CD5B9BD0-4A55-40C5-91F3-CFBDA9B51D3C}"/>
              </a:ext>
            </a:extLst>
          </p:cNvPr>
          <p:cNvSpPr txBox="1"/>
          <p:nvPr/>
        </p:nvSpPr>
        <p:spPr>
          <a:xfrm>
            <a:off x="7153441" y="5939583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Stock-Overview</a:t>
            </a:r>
          </a:p>
        </p:txBody>
      </p:sp>
      <p:grpSp>
        <p:nvGrpSpPr>
          <p:cNvPr id="85" name="Group 11">
            <a:extLst>
              <a:ext uri="{FF2B5EF4-FFF2-40B4-BE49-F238E27FC236}">
                <a16:creationId xmlns:a16="http://schemas.microsoft.com/office/drawing/2014/main" id="{8B6D9CC9-20CE-443C-8A1F-DA5402437FAF}"/>
              </a:ext>
            </a:extLst>
          </p:cNvPr>
          <p:cNvGrpSpPr/>
          <p:nvPr/>
        </p:nvGrpSpPr>
        <p:grpSpPr>
          <a:xfrm>
            <a:off x="7153441" y="6524440"/>
            <a:ext cx="3686456" cy="515605"/>
            <a:chOff x="0" y="0"/>
            <a:chExt cx="569502" cy="135797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AC647C-0A6D-40C4-9306-01D83235380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D41E4AE0-3F1D-49F6-80D4-5EEDCD75AC5F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23">
            <a:extLst>
              <a:ext uri="{FF2B5EF4-FFF2-40B4-BE49-F238E27FC236}">
                <a16:creationId xmlns:a16="http://schemas.microsoft.com/office/drawing/2014/main" id="{85749146-3843-468A-946C-2839F735CCFA}"/>
              </a:ext>
            </a:extLst>
          </p:cNvPr>
          <p:cNvSpPr txBox="1"/>
          <p:nvPr/>
        </p:nvSpPr>
        <p:spPr>
          <a:xfrm>
            <a:off x="7153441" y="661982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Company Profile</a:t>
            </a: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47D828F5-4C52-4D6C-9D41-75A5360DC574}"/>
              </a:ext>
            </a:extLst>
          </p:cNvPr>
          <p:cNvGrpSpPr/>
          <p:nvPr/>
        </p:nvGrpSpPr>
        <p:grpSpPr>
          <a:xfrm>
            <a:off x="7153441" y="2997731"/>
            <a:ext cx="3686456" cy="515605"/>
            <a:chOff x="0" y="0"/>
            <a:chExt cx="569502" cy="135797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51BE84CC-2263-4DCE-8FAD-31580FF27D4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5D69A6FF-6626-45D9-ADA6-8FFCF9502DD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23">
            <a:extLst>
              <a:ext uri="{FF2B5EF4-FFF2-40B4-BE49-F238E27FC236}">
                <a16:creationId xmlns:a16="http://schemas.microsoft.com/office/drawing/2014/main" id="{F3E3946F-1897-488C-93C6-CF5ED5FFE847}"/>
              </a:ext>
            </a:extLst>
          </p:cNvPr>
          <p:cNvSpPr txBox="1"/>
          <p:nvPr/>
        </p:nvSpPr>
        <p:spPr>
          <a:xfrm>
            <a:off x="7153441" y="3093116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Symbol Info</a:t>
            </a:r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E934AB02-41AE-4583-A371-3A058129647B}"/>
              </a:ext>
            </a:extLst>
          </p:cNvPr>
          <p:cNvGrpSpPr/>
          <p:nvPr/>
        </p:nvGrpSpPr>
        <p:grpSpPr>
          <a:xfrm>
            <a:off x="7353300" y="8420100"/>
            <a:ext cx="3581400" cy="1088492"/>
            <a:chOff x="0" y="-47625"/>
            <a:chExt cx="1498352" cy="763329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130864E4-C803-45F7-BB24-8A7FBB2DDA6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50AC3358-38B8-4A63-8747-91AC94188F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33">
            <a:extLst>
              <a:ext uri="{FF2B5EF4-FFF2-40B4-BE49-F238E27FC236}">
                <a16:creationId xmlns:a16="http://schemas.microsoft.com/office/drawing/2014/main" id="{42A4782E-81CC-493E-B225-590909CDF9A1}"/>
              </a:ext>
            </a:extLst>
          </p:cNvPr>
          <p:cNvSpPr txBox="1"/>
          <p:nvPr/>
        </p:nvSpPr>
        <p:spPr>
          <a:xfrm>
            <a:off x="7658099" y="88471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위젯을 활용한 생산성 증가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0A28342-B422-45A5-99BD-0E9E57602A9A}"/>
              </a:ext>
            </a:extLst>
          </p:cNvPr>
          <p:cNvCxnSpPr>
            <a:cxnSpLocks/>
          </p:cNvCxnSpPr>
          <p:nvPr/>
        </p:nvCxnSpPr>
        <p:spPr>
          <a:xfrm>
            <a:off x="1272897" y="7353300"/>
            <a:ext cx="5737503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C50F3D-A288-4B16-966E-C55624AB08CE}"/>
              </a:ext>
            </a:extLst>
          </p:cNvPr>
          <p:cNvCxnSpPr>
            <a:cxnSpLocks/>
          </p:cNvCxnSpPr>
          <p:nvPr/>
        </p:nvCxnSpPr>
        <p:spPr>
          <a:xfrm flipH="1">
            <a:off x="11125200" y="7353300"/>
            <a:ext cx="6344171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0281A14-DD2F-447E-9802-36E88E08D3E6}"/>
              </a:ext>
            </a:extLst>
          </p:cNvPr>
          <p:cNvSpPr/>
          <p:nvPr/>
        </p:nvSpPr>
        <p:spPr>
          <a:xfrm>
            <a:off x="11117985" y="2207124"/>
            <a:ext cx="6677650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9A92683-8EBE-405D-A8DE-ED896C356137}"/>
              </a:ext>
            </a:extLst>
          </p:cNvPr>
          <p:cNvSpPr/>
          <p:nvPr/>
        </p:nvSpPr>
        <p:spPr>
          <a:xfrm>
            <a:off x="602510" y="2197149"/>
            <a:ext cx="6249634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000AC7B-F4AE-48EE-9C33-4040A17C57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3664097"/>
            <a:ext cx="5996360" cy="18136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3A1914F-F67E-43C2-944B-33BE3096E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300059"/>
            <a:ext cx="5996360" cy="26313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E1F584-9024-45EC-A4FA-06E4DC9785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693393"/>
            <a:ext cx="5996360" cy="79099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5EFBBBA-7B59-43CF-997B-5800643AC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5709643"/>
            <a:ext cx="5996360" cy="108517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3943754-886F-4A53-9189-C9A08483B0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8" y="2545758"/>
            <a:ext cx="3298497" cy="314518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8D30125-411E-4E66-8AFC-CDE340EEE1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354" y="2545758"/>
            <a:ext cx="3022688" cy="28903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98644F6-256E-426A-AA92-95C8D0A557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7" y="5496896"/>
            <a:ext cx="6444065" cy="95975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F9FB451-B192-41DC-965B-65B7868C35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7" y="7028901"/>
            <a:ext cx="6262887" cy="20892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BFCDD2E-54D3-473D-8A84-4659715DF0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86" y="7045185"/>
            <a:ext cx="6677649" cy="22276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F2D9E25-5758-4B0B-86B6-FED4830E84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8" y="2141137"/>
            <a:ext cx="17235854" cy="58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0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2" grpId="0"/>
      <p:bldP spid="76" grpId="0"/>
      <p:bldP spid="80" grpId="0"/>
      <p:bldP spid="84" grpId="0"/>
      <p:bldP spid="88" grpId="0"/>
      <p:bldP spid="92" grpId="0"/>
      <p:bldP spid="101" grpId="0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789F70E6-B461-4F83-9405-693673648ECF}"/>
              </a:ext>
            </a:extLst>
          </p:cNvPr>
          <p:cNvSpPr/>
          <p:nvPr/>
        </p:nvSpPr>
        <p:spPr>
          <a:xfrm>
            <a:off x="9685614" y="618018"/>
            <a:ext cx="7802133" cy="9374516"/>
          </a:xfrm>
          <a:prstGeom prst="rect">
            <a:avLst/>
          </a:prstGeom>
          <a:solidFill>
            <a:srgbClr val="23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998615-5F28-4D3D-9F9C-CEE30E0E2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" y="4519899"/>
            <a:ext cx="8095344" cy="4784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Connect Key, Secret Key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등록 여부에 따른 변화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API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1E45DB7-B609-4FA7-A9AB-546BCBBEFF94}"/>
              </a:ext>
            </a:extLst>
          </p:cNvPr>
          <p:cNvSpPr/>
          <p:nvPr/>
        </p:nvSpPr>
        <p:spPr>
          <a:xfrm>
            <a:off x="538163" y="4244020"/>
            <a:ext cx="8524875" cy="5420890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B9F004C-0E18-461E-A507-B207FB4B12ED}"/>
              </a:ext>
            </a:extLst>
          </p:cNvPr>
          <p:cNvCxnSpPr>
            <a:cxnSpLocks/>
          </p:cNvCxnSpPr>
          <p:nvPr/>
        </p:nvCxnSpPr>
        <p:spPr>
          <a:xfrm>
            <a:off x="2438400" y="3848100"/>
            <a:ext cx="956015" cy="387912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11">
            <a:extLst>
              <a:ext uri="{FF2B5EF4-FFF2-40B4-BE49-F238E27FC236}">
                <a16:creationId xmlns:a16="http://schemas.microsoft.com/office/drawing/2014/main" id="{63E475D1-2DCA-4EC9-8C2A-FEC92749B474}"/>
              </a:ext>
            </a:extLst>
          </p:cNvPr>
          <p:cNvGrpSpPr/>
          <p:nvPr/>
        </p:nvGrpSpPr>
        <p:grpSpPr>
          <a:xfrm>
            <a:off x="5163537" y="7794885"/>
            <a:ext cx="3583477" cy="1711688"/>
            <a:chOff x="0" y="0"/>
            <a:chExt cx="1498352" cy="715704"/>
          </a:xfrm>
        </p:grpSpPr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90AF2C96-F433-42DC-BE38-D3EBA10678F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490641B6-E90B-4C40-BFF6-2868973CC3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56" name="TextBox 33">
            <a:extLst>
              <a:ext uri="{FF2B5EF4-FFF2-40B4-BE49-F238E27FC236}">
                <a16:creationId xmlns:a16="http://schemas.microsoft.com/office/drawing/2014/main" id="{5E0A1325-30FD-4B66-B02F-FA43F8E98A17}"/>
              </a:ext>
            </a:extLst>
          </p:cNvPr>
          <p:cNvSpPr txBox="1"/>
          <p:nvPr/>
        </p:nvSpPr>
        <p:spPr>
          <a:xfrm>
            <a:off x="5468337" y="8163509"/>
            <a:ext cx="2965953" cy="101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중요 정보는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(cKey, sKey, pw)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Null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값 표기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665832B-0823-450D-A404-4AA5C42A68DA}"/>
              </a:ext>
            </a:extLst>
          </p:cNvPr>
          <p:cNvCxnSpPr>
            <a:cxnSpLocks/>
          </p:cNvCxnSpPr>
          <p:nvPr/>
        </p:nvCxnSpPr>
        <p:spPr>
          <a:xfrm flipH="1">
            <a:off x="4224937" y="8755583"/>
            <a:ext cx="1413863" cy="24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5D41E0-36CD-47F9-97DC-BB81DD39C672}"/>
              </a:ext>
            </a:extLst>
          </p:cNvPr>
          <p:cNvSpPr/>
          <p:nvPr/>
        </p:nvSpPr>
        <p:spPr>
          <a:xfrm>
            <a:off x="2946742" y="8787667"/>
            <a:ext cx="1066800" cy="48877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65FD2E2D-1A9D-4D0C-813D-F06119F100E1}"/>
              </a:ext>
            </a:extLst>
          </p:cNvPr>
          <p:cNvGrpSpPr/>
          <p:nvPr/>
        </p:nvGrpSpPr>
        <p:grpSpPr>
          <a:xfrm>
            <a:off x="1132812" y="2275253"/>
            <a:ext cx="2444345" cy="515605"/>
            <a:chOff x="0" y="0"/>
            <a:chExt cx="569502" cy="135797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6836198E-DE69-4958-BAA6-8F72A98560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0D245747-4274-40A0-A063-B94BFCF0FA21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23">
            <a:extLst>
              <a:ext uri="{FF2B5EF4-FFF2-40B4-BE49-F238E27FC236}">
                <a16:creationId xmlns:a16="http://schemas.microsoft.com/office/drawing/2014/main" id="{52A576C4-292D-422A-B8B4-CC25F29F6053}"/>
              </a:ext>
            </a:extLst>
          </p:cNvPr>
          <p:cNvSpPr txBox="1"/>
          <p:nvPr/>
        </p:nvSpPr>
        <p:spPr>
          <a:xfrm>
            <a:off x="1237409" y="2347156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미등록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02" name="Group 11">
            <a:extLst>
              <a:ext uri="{FF2B5EF4-FFF2-40B4-BE49-F238E27FC236}">
                <a16:creationId xmlns:a16="http://schemas.microsoft.com/office/drawing/2014/main" id="{41D20BB3-2CA4-46A9-A2BE-2382B3DB524D}"/>
              </a:ext>
            </a:extLst>
          </p:cNvPr>
          <p:cNvGrpSpPr/>
          <p:nvPr/>
        </p:nvGrpSpPr>
        <p:grpSpPr>
          <a:xfrm>
            <a:off x="1140833" y="3147334"/>
            <a:ext cx="2444345" cy="515605"/>
            <a:chOff x="0" y="0"/>
            <a:chExt cx="569502" cy="135797"/>
          </a:xfrm>
        </p:grpSpPr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81734CE-BC1E-459D-8058-A87523FD044A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4" name="TextBox 13">
              <a:extLst>
                <a:ext uri="{FF2B5EF4-FFF2-40B4-BE49-F238E27FC236}">
                  <a16:creationId xmlns:a16="http://schemas.microsoft.com/office/drawing/2014/main" id="{5947BEA4-2386-4F99-B845-AB82AC4F04E4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5" name="TextBox 23">
            <a:extLst>
              <a:ext uri="{FF2B5EF4-FFF2-40B4-BE49-F238E27FC236}">
                <a16:creationId xmlns:a16="http://schemas.microsoft.com/office/drawing/2014/main" id="{1C71810F-C664-40EE-9399-D3E98FBAE006}"/>
              </a:ext>
            </a:extLst>
          </p:cNvPr>
          <p:cNvSpPr txBox="1"/>
          <p:nvPr/>
        </p:nvSpPr>
        <p:spPr>
          <a:xfrm>
            <a:off x="1245430" y="3219237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등록시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6" name="TextBox 23">
            <a:extLst>
              <a:ext uri="{FF2B5EF4-FFF2-40B4-BE49-F238E27FC236}">
                <a16:creationId xmlns:a16="http://schemas.microsoft.com/office/drawing/2014/main" id="{5C6CBF00-0C5C-4BDD-8464-8D5512257AC1}"/>
              </a:ext>
            </a:extLst>
          </p:cNvPr>
          <p:cNvSpPr txBox="1"/>
          <p:nvPr/>
        </p:nvSpPr>
        <p:spPr>
          <a:xfrm>
            <a:off x="3826859" y="3242719"/>
            <a:ext cx="545422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Session Storage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의 </a:t>
            </a: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ID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와 일치하는 정보 조회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7" name="TextBox 23">
            <a:extLst>
              <a:ext uri="{FF2B5EF4-FFF2-40B4-BE49-F238E27FC236}">
                <a16:creationId xmlns:a16="http://schemas.microsoft.com/office/drawing/2014/main" id="{7FEE85ED-60BD-4EB7-B3FF-FBC93A19E3D2}"/>
              </a:ext>
            </a:extLst>
          </p:cNvPr>
          <p:cNvSpPr txBox="1"/>
          <p:nvPr/>
        </p:nvSpPr>
        <p:spPr>
          <a:xfrm>
            <a:off x="3876133" y="2367645"/>
            <a:ext cx="3855724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등록 요청 메시지 표시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12EB04A-FAFD-4EA4-86BA-7AA037531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80797"/>
            <a:ext cx="7074420" cy="6329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F4470ED-A44C-4CE9-8F2B-FC482D3B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1614078"/>
            <a:ext cx="7074420" cy="237058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7BFCEE4-9C2F-49A2-A548-172A6356B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4142045"/>
            <a:ext cx="7074420" cy="253453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F54BA64-7FF2-429B-8D58-78A982248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6831935"/>
            <a:ext cx="7036720" cy="2530995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B1DF0CA-3C63-4E15-8106-2E8354BCDA57}"/>
              </a:ext>
            </a:extLst>
          </p:cNvPr>
          <p:cNvCxnSpPr>
            <a:cxnSpLocks/>
          </p:cNvCxnSpPr>
          <p:nvPr/>
        </p:nvCxnSpPr>
        <p:spPr>
          <a:xfrm>
            <a:off x="6775842" y="2525286"/>
            <a:ext cx="6330558" cy="249542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DEB703F-357A-4C94-8A96-714043659187}"/>
              </a:ext>
            </a:extLst>
          </p:cNvPr>
          <p:cNvCxnSpPr>
            <a:cxnSpLocks/>
          </p:cNvCxnSpPr>
          <p:nvPr/>
        </p:nvCxnSpPr>
        <p:spPr>
          <a:xfrm flipV="1">
            <a:off x="6775842" y="1073123"/>
            <a:ext cx="6863958" cy="147336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8">
            <a:extLst>
              <a:ext uri="{FF2B5EF4-FFF2-40B4-BE49-F238E27FC236}">
                <a16:creationId xmlns:a16="http://schemas.microsoft.com/office/drawing/2014/main" id="{20DE0424-7290-4CD2-8A9E-945F2004A734}"/>
              </a:ext>
            </a:extLst>
          </p:cNvPr>
          <p:cNvSpPr/>
          <p:nvPr/>
        </p:nvSpPr>
        <p:spPr>
          <a:xfrm>
            <a:off x="13586680" y="9752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6D0C6E9-6202-4185-9417-9246FCDA95F1}"/>
              </a:ext>
            </a:extLst>
          </p:cNvPr>
          <p:cNvSpPr/>
          <p:nvPr/>
        </p:nvSpPr>
        <p:spPr>
          <a:xfrm>
            <a:off x="12918854" y="487569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98022E-1F6F-4BE2-8909-1C613E0BE8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51" y="1366186"/>
            <a:ext cx="7445882" cy="859328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350F766-3738-4AB1-8BAD-CD080251A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36918"/>
            <a:ext cx="7074420" cy="697216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50CEFC-DE08-4213-BCA1-197D381DABA6}"/>
              </a:ext>
            </a:extLst>
          </p:cNvPr>
          <p:cNvCxnSpPr>
            <a:cxnSpLocks/>
          </p:cNvCxnSpPr>
          <p:nvPr/>
        </p:nvCxnSpPr>
        <p:spPr>
          <a:xfrm flipV="1">
            <a:off x="16305085" y="1215048"/>
            <a:ext cx="1" cy="374155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8">
            <a:extLst>
              <a:ext uri="{FF2B5EF4-FFF2-40B4-BE49-F238E27FC236}">
                <a16:creationId xmlns:a16="http://schemas.microsoft.com/office/drawing/2014/main" id="{004B8CBC-4D44-4598-A465-C47B9705A16C}"/>
              </a:ext>
            </a:extLst>
          </p:cNvPr>
          <p:cNvSpPr/>
          <p:nvPr/>
        </p:nvSpPr>
        <p:spPr>
          <a:xfrm>
            <a:off x="16196337" y="480023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89810BC-4376-4726-90BB-70B15C26A78D}"/>
              </a:ext>
            </a:extLst>
          </p:cNvPr>
          <p:cNvSpPr/>
          <p:nvPr/>
        </p:nvSpPr>
        <p:spPr>
          <a:xfrm flipV="1">
            <a:off x="12188913" y="7796608"/>
            <a:ext cx="4759849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641619D-C819-47F4-9DB5-BCA43294E48C}"/>
              </a:ext>
            </a:extLst>
          </p:cNvPr>
          <p:cNvSpPr/>
          <p:nvPr/>
        </p:nvSpPr>
        <p:spPr>
          <a:xfrm flipV="1">
            <a:off x="12184491" y="8672922"/>
            <a:ext cx="4778554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40A91C-2A7A-4FF0-9E2B-C6D7D19C7B76}"/>
              </a:ext>
            </a:extLst>
          </p:cNvPr>
          <p:cNvSpPr txBox="1"/>
          <p:nvPr/>
        </p:nvSpPr>
        <p:spPr>
          <a:xfrm>
            <a:off x="12317414" y="7969454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Insert &amp; Update 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기능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76E82C-DDD4-4617-8870-AE26DF1175CA}"/>
              </a:ext>
            </a:extLst>
          </p:cNvPr>
          <p:cNvSpPr txBox="1"/>
          <p:nvPr/>
        </p:nvSpPr>
        <p:spPr>
          <a:xfrm>
            <a:off x="12822349" y="8838784"/>
            <a:ext cx="136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Delete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37641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6" grpId="0"/>
      <p:bldP spid="17" grpId="0" animBg="1"/>
      <p:bldP spid="105" grpId="0"/>
      <p:bldP spid="106" grpId="0"/>
      <p:bldP spid="64" grpId="0" animBg="1"/>
      <p:bldP spid="65" grpId="0" animBg="1"/>
      <p:bldP spid="66" grpId="0"/>
      <p:bldP spid="6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8BF1D48-DB33-460D-86B3-783339D9B263}"/>
              </a:ext>
            </a:extLst>
          </p:cNvPr>
          <p:cNvSpPr/>
          <p:nvPr/>
        </p:nvSpPr>
        <p:spPr>
          <a:xfrm>
            <a:off x="2548469" y="2437386"/>
            <a:ext cx="11506199" cy="5105400"/>
          </a:xfrm>
          <a:prstGeom prst="rect">
            <a:avLst/>
          </a:prstGeom>
          <a:solidFill>
            <a:srgbClr val="2B2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 Indicator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82024C-1239-4467-A63C-5FA0F72B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70" y="2598008"/>
            <a:ext cx="2184400" cy="474496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</p:cNvCxnSpPr>
          <p:nvPr/>
        </p:nvCxnSpPr>
        <p:spPr>
          <a:xfrm flipV="1">
            <a:off x="13477617" y="3052238"/>
            <a:ext cx="809961" cy="7960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13368869" y="373803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14287578" y="2433153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14249402" y="285472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오더북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3527286" y="5115627"/>
            <a:ext cx="760292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418538" y="50053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287578" y="457138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249402" y="4992950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현재 시세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Block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0DA35E-DCF5-4C8E-8B65-0A1D654CED7C}"/>
              </a:ext>
            </a:extLst>
          </p:cNvPr>
          <p:cNvSpPr/>
          <p:nvPr/>
        </p:nvSpPr>
        <p:spPr>
          <a:xfrm>
            <a:off x="11692470" y="2501064"/>
            <a:ext cx="2209800" cy="484190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</p:cNvCxnSpPr>
          <p:nvPr/>
        </p:nvCxnSpPr>
        <p:spPr>
          <a:xfrm flipV="1">
            <a:off x="13902270" y="6962045"/>
            <a:ext cx="385308" cy="43088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3773849" y="722239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287578" y="6417798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249402" y="6839367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사이드 바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위치 고정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F06EEFD-5514-48E9-A896-088484F46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90" y="2514349"/>
            <a:ext cx="8868942" cy="4663136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0BF0BB3-2772-4DF4-8ED8-FF4E303005E0}"/>
              </a:ext>
            </a:extLst>
          </p:cNvPr>
          <p:cNvSpPr/>
          <p:nvPr/>
        </p:nvSpPr>
        <p:spPr>
          <a:xfrm>
            <a:off x="2712614" y="2854722"/>
            <a:ext cx="8868942" cy="448825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AD2E96C0-45B6-4B9B-8AEA-5DCBF32A5DC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561A28CE-9D6E-46FF-B0AD-D71FF52E778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6C30C4FA-E499-4AE4-ADD5-4C414FE014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7" name="TextBox 33">
            <a:extLst>
              <a:ext uri="{FF2B5EF4-FFF2-40B4-BE49-F238E27FC236}">
                <a16:creationId xmlns:a16="http://schemas.microsoft.com/office/drawing/2014/main" id="{58CBA95B-B702-46F2-84D1-21AE164168F4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매매 지표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8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DF1AF09-4A74-4712-AEB5-114744363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48" y="2109378"/>
            <a:ext cx="10644310" cy="56957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Buy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 Sell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312025" y="3192117"/>
            <a:ext cx="652007" cy="957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3870090" y="309145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384248" y="2613915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346072" y="286615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포지션 금액을 제외한 </a:t>
            </a:r>
            <a:b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</a:b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유동 자산 현황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4070819" y="4103593"/>
            <a:ext cx="905156" cy="20797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884404" y="420132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978035" y="352539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927643" y="3759140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유형에 따른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입력창 활성화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2945874" y="7309646"/>
            <a:ext cx="2008858" cy="3372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2728378" y="724466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975975" y="6725515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954732" y="6974105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실행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/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초기화 기능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109388C-C331-4656-B296-43291B482677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12025" y="4311563"/>
            <a:ext cx="652007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8">
            <a:extLst>
              <a:ext uri="{FF2B5EF4-FFF2-40B4-BE49-F238E27FC236}">
                <a16:creationId xmlns:a16="http://schemas.microsoft.com/office/drawing/2014/main" id="{50AE1352-68A6-4A5F-BC7B-3247B421E28D}"/>
              </a:ext>
            </a:extLst>
          </p:cNvPr>
          <p:cNvSpPr/>
          <p:nvPr/>
        </p:nvSpPr>
        <p:spPr>
          <a:xfrm>
            <a:off x="3903955" y="420132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11">
            <a:extLst>
              <a:ext uri="{FF2B5EF4-FFF2-40B4-BE49-F238E27FC236}">
                <a16:creationId xmlns:a16="http://schemas.microsoft.com/office/drawing/2014/main" id="{1D7C3160-8C6B-4BD7-B273-18C4758C5D30}"/>
              </a:ext>
            </a:extLst>
          </p:cNvPr>
          <p:cNvGrpSpPr/>
          <p:nvPr/>
        </p:nvGrpSpPr>
        <p:grpSpPr>
          <a:xfrm>
            <a:off x="384248" y="3723784"/>
            <a:ext cx="2889602" cy="1088492"/>
            <a:chOff x="0" y="-47625"/>
            <a:chExt cx="1498352" cy="763329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F6951476-5FEA-45F7-B5B0-D6ABCFDE45D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2AEA16B5-9C30-494F-9521-0EA6437D45C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2" name="TextBox 33">
            <a:extLst>
              <a:ext uri="{FF2B5EF4-FFF2-40B4-BE49-F238E27FC236}">
                <a16:creationId xmlns:a16="http://schemas.microsoft.com/office/drawing/2014/main" id="{5DAA0F2E-AA02-444D-BF96-77ADFBD2EF6F}"/>
              </a:ext>
            </a:extLst>
          </p:cNvPr>
          <p:cNvSpPr txBox="1"/>
          <p:nvPr/>
        </p:nvSpPr>
        <p:spPr>
          <a:xfrm>
            <a:off x="346072" y="3976022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오더북에서 클릭한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가격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(KRW)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이 반영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E02A73C-5DB3-4CBD-A227-A2D595470A89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3273850" y="5421433"/>
            <a:ext cx="726381" cy="70941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1">
            <a:extLst>
              <a:ext uri="{FF2B5EF4-FFF2-40B4-BE49-F238E27FC236}">
                <a16:creationId xmlns:a16="http://schemas.microsoft.com/office/drawing/2014/main" id="{7A5D7D67-0D58-455B-B14A-6B32936C3C4D}"/>
              </a:ext>
            </a:extLst>
          </p:cNvPr>
          <p:cNvGrpSpPr/>
          <p:nvPr/>
        </p:nvGrpSpPr>
        <p:grpSpPr>
          <a:xfrm>
            <a:off x="384248" y="5586605"/>
            <a:ext cx="2889602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498F068-52EF-42F4-8639-9282661C103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9C23E82E-F4D5-4AC4-A1E6-B43E046CA4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A86C2092-E310-4F46-A2C2-4AE76D907E80}"/>
              </a:ext>
            </a:extLst>
          </p:cNvPr>
          <p:cNvSpPr txBox="1"/>
          <p:nvPr/>
        </p:nvSpPr>
        <p:spPr>
          <a:xfrm>
            <a:off x="346072" y="583884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퀵메뉴 클릭시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개수 및 금액 반영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56" name="Freeform 8">
            <a:extLst>
              <a:ext uri="{FF2B5EF4-FFF2-40B4-BE49-F238E27FC236}">
                <a16:creationId xmlns:a16="http://schemas.microsoft.com/office/drawing/2014/main" id="{F7749690-77A4-431E-9856-6A4807D4159F}"/>
              </a:ext>
            </a:extLst>
          </p:cNvPr>
          <p:cNvSpPr/>
          <p:nvPr/>
        </p:nvSpPr>
        <p:spPr>
          <a:xfrm>
            <a:off x="13884404" y="383130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3F97226-160E-4BD1-8CD0-CF560000340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4070819" y="3956079"/>
            <a:ext cx="856824" cy="13860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8">
            <a:extLst>
              <a:ext uri="{FF2B5EF4-FFF2-40B4-BE49-F238E27FC236}">
                <a16:creationId xmlns:a16="http://schemas.microsoft.com/office/drawing/2014/main" id="{136AA4F9-61AA-426B-96E0-2ED3EEF07B97}"/>
              </a:ext>
            </a:extLst>
          </p:cNvPr>
          <p:cNvSpPr/>
          <p:nvPr/>
        </p:nvSpPr>
        <p:spPr>
          <a:xfrm>
            <a:off x="3903955" y="53111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70" name="Freeform 8">
            <a:extLst>
              <a:ext uri="{FF2B5EF4-FFF2-40B4-BE49-F238E27FC236}">
                <a16:creationId xmlns:a16="http://schemas.microsoft.com/office/drawing/2014/main" id="{92CF0824-2595-4C28-A20A-C4312639807A}"/>
              </a:ext>
            </a:extLst>
          </p:cNvPr>
          <p:cNvSpPr/>
          <p:nvPr/>
        </p:nvSpPr>
        <p:spPr>
          <a:xfrm>
            <a:off x="3903955" y="675362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BF653B3-FBB6-4D0C-AFCF-31876FAC8FF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312025" y="6174384"/>
            <a:ext cx="688206" cy="75295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CC4A1BE-EA51-4B34-A70D-24A568D0A3D0}"/>
              </a:ext>
            </a:extLst>
          </p:cNvPr>
          <p:cNvSpPr/>
          <p:nvPr/>
        </p:nvSpPr>
        <p:spPr>
          <a:xfrm>
            <a:off x="3870091" y="4957236"/>
            <a:ext cx="4969110" cy="228742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7F81A89-50A9-4CB9-91E7-A407B072EC1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D744CA35-B122-4022-BD61-A56C47E0816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C5E52448-8ACE-4ADE-97E6-D9A61F8EB4C4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D718B218-8041-4DC3-8C8D-7B60554F667F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기본 매매 기능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37736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  <p:bldP spid="42" grpId="0"/>
      <p:bldP spid="48" grpId="0"/>
      <p:bldP spid="7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Mode, Fixed Strategy, TradingResult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884D6-AC56-4475-AB47-F646A1AFE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49" y="1989439"/>
            <a:ext cx="9935866" cy="41193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6D881E-AB97-45D7-8423-0BC6ECDAB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551" y="6086015"/>
            <a:ext cx="9929363" cy="1699990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DEC674F-F1CD-44F8-97DC-72FD65C87CAE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925906" y="4018753"/>
            <a:ext cx="451342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11">
            <a:extLst>
              <a:ext uri="{FF2B5EF4-FFF2-40B4-BE49-F238E27FC236}">
                <a16:creationId xmlns:a16="http://schemas.microsoft.com/office/drawing/2014/main" id="{B6B5C1ED-B43D-4A3B-8405-96EF0667CDD0}"/>
              </a:ext>
            </a:extLst>
          </p:cNvPr>
          <p:cNvGrpSpPr/>
          <p:nvPr/>
        </p:nvGrpSpPr>
        <p:grpSpPr>
          <a:xfrm>
            <a:off x="1036304" y="3474507"/>
            <a:ext cx="2889602" cy="1088492"/>
            <a:chOff x="0" y="-47625"/>
            <a:chExt cx="1498352" cy="763329"/>
          </a:xfrm>
        </p:grpSpPr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B94C564E-0734-4B01-A09E-BCDF8F9B2BA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BEC68951-79F3-4711-92A0-6FC586770EB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2" name="TextBox 33">
            <a:extLst>
              <a:ext uri="{FF2B5EF4-FFF2-40B4-BE49-F238E27FC236}">
                <a16:creationId xmlns:a16="http://schemas.microsoft.com/office/drawing/2014/main" id="{359382AB-4FE0-4457-828C-C3B90D6ED530}"/>
              </a:ext>
            </a:extLst>
          </p:cNvPr>
          <p:cNvSpPr txBox="1"/>
          <p:nvPr/>
        </p:nvSpPr>
        <p:spPr>
          <a:xfrm>
            <a:off x="998128" y="3723097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Hedge Mode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DF43837-689F-4159-972D-6E294C19F6B4}"/>
              </a:ext>
            </a:extLst>
          </p:cNvPr>
          <p:cNvSpPr/>
          <p:nvPr/>
        </p:nvSpPr>
        <p:spPr>
          <a:xfrm>
            <a:off x="4256299" y="2103974"/>
            <a:ext cx="4625914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5FFAB56-20DD-4159-870C-7585DAFDBD8E}"/>
              </a:ext>
            </a:extLst>
          </p:cNvPr>
          <p:cNvSpPr/>
          <p:nvPr/>
        </p:nvSpPr>
        <p:spPr>
          <a:xfrm>
            <a:off x="9319193" y="2103975"/>
            <a:ext cx="4582825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92661F5-9DD5-4470-AD9F-30E130101F82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13880775" y="4113942"/>
            <a:ext cx="43698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8">
            <a:extLst>
              <a:ext uri="{FF2B5EF4-FFF2-40B4-BE49-F238E27FC236}">
                <a16:creationId xmlns:a16="http://schemas.microsoft.com/office/drawing/2014/main" id="{4FA2EBF0-CB19-45CA-BF1F-A45144E6DC8E}"/>
              </a:ext>
            </a:extLst>
          </p:cNvPr>
          <p:cNvSpPr/>
          <p:nvPr/>
        </p:nvSpPr>
        <p:spPr>
          <a:xfrm>
            <a:off x="13782649" y="396381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C413927-C33F-4FFD-A147-A719A7700D16}"/>
              </a:ext>
            </a:extLst>
          </p:cNvPr>
          <p:cNvGrpSpPr/>
          <p:nvPr/>
        </p:nvGrpSpPr>
        <p:grpSpPr>
          <a:xfrm>
            <a:off x="14338998" y="3529811"/>
            <a:ext cx="2889602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5578F026-5F3D-4EC1-B1D2-90F6FC5895A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A4B1B281-8C39-4B5A-88C6-1C79E5C7A8F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27C535CF-2B85-4A20-941B-C2DEDE46295D}"/>
              </a:ext>
            </a:extLst>
          </p:cNvPr>
          <p:cNvSpPr txBox="1"/>
          <p:nvPr/>
        </p:nvSpPr>
        <p:spPr>
          <a:xfrm>
            <a:off x="14317755" y="3778401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Fixed Strategy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한국 프리미엄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AB507E3-AC78-4E78-9A37-EE3B385E045C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13988263" y="6966191"/>
            <a:ext cx="340113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11">
            <a:extLst>
              <a:ext uri="{FF2B5EF4-FFF2-40B4-BE49-F238E27FC236}">
                <a16:creationId xmlns:a16="http://schemas.microsoft.com/office/drawing/2014/main" id="{A97C83E9-8928-47A5-9CA3-E78A0251E9E8}"/>
              </a:ext>
            </a:extLst>
          </p:cNvPr>
          <p:cNvGrpSpPr/>
          <p:nvPr/>
        </p:nvGrpSpPr>
        <p:grpSpPr>
          <a:xfrm>
            <a:off x="14349619" y="6406080"/>
            <a:ext cx="2889602" cy="1088492"/>
            <a:chOff x="0" y="-47625"/>
            <a:chExt cx="1498352" cy="763329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3F1EA78C-8A6A-4C6D-BD80-FFF733CAC63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76226A89-4F5A-4A83-941A-96B3AE695EF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33">
            <a:extLst>
              <a:ext uri="{FF2B5EF4-FFF2-40B4-BE49-F238E27FC236}">
                <a16:creationId xmlns:a16="http://schemas.microsoft.com/office/drawing/2014/main" id="{FA64EFFA-EEDB-4D0D-8D43-D18EB60A09BC}"/>
              </a:ext>
            </a:extLst>
          </p:cNvPr>
          <p:cNvSpPr txBox="1"/>
          <p:nvPr/>
        </p:nvSpPr>
        <p:spPr>
          <a:xfrm>
            <a:off x="14328376" y="68037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최근 거래 내역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F7536169-A7F4-4832-B292-EC8BC989D00E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73D9137-9788-48CB-A477-B866113E5271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913CB0FE-250D-4831-8B56-1BF15E0D667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33">
            <a:extLst>
              <a:ext uri="{FF2B5EF4-FFF2-40B4-BE49-F238E27FC236}">
                <a16:creationId xmlns:a16="http://schemas.microsoft.com/office/drawing/2014/main" id="{4635EF06-386E-43B6-9642-152C235B5C7D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핵심 전략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97881608-A9C2-476E-96E6-A8FB42556D4F}"/>
              </a:ext>
            </a:extLst>
          </p:cNvPr>
          <p:cNvSpPr/>
          <p:nvPr/>
        </p:nvSpPr>
        <p:spPr>
          <a:xfrm>
            <a:off x="4256299" y="6219027"/>
            <a:ext cx="9645720" cy="143907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BFF33911-949F-4FFD-8CEB-9DEB93B1F696}"/>
              </a:ext>
            </a:extLst>
          </p:cNvPr>
          <p:cNvSpPr/>
          <p:nvPr/>
        </p:nvSpPr>
        <p:spPr>
          <a:xfrm>
            <a:off x="4147551" y="390851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84" name="Freeform 8">
            <a:extLst>
              <a:ext uri="{FF2B5EF4-FFF2-40B4-BE49-F238E27FC236}">
                <a16:creationId xmlns:a16="http://schemas.microsoft.com/office/drawing/2014/main" id="{02D97A6F-60AB-45B2-86A1-719DC1CB3D71}"/>
              </a:ext>
            </a:extLst>
          </p:cNvPr>
          <p:cNvSpPr/>
          <p:nvPr/>
        </p:nvSpPr>
        <p:spPr>
          <a:xfrm>
            <a:off x="13789232" y="687404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403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 animBg="1"/>
      <p:bldP spid="67" grpId="0" animBg="1"/>
      <p:bldP spid="82" grpId="0"/>
      <p:bldP spid="88" grpId="0"/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Track Record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History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745B5-FDAB-4B34-A97F-78A11E05D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4" y="2908300"/>
            <a:ext cx="17171282" cy="480084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5B882D-51B6-4753-83DD-40B9B73C69AD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204748" y="2772005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8">
            <a:extLst>
              <a:ext uri="{FF2B5EF4-FFF2-40B4-BE49-F238E27FC236}">
                <a16:creationId xmlns:a16="http://schemas.microsoft.com/office/drawing/2014/main" id="{C44AD438-0168-4157-A1E8-347EAC54520B}"/>
              </a:ext>
            </a:extLst>
          </p:cNvPr>
          <p:cNvSpPr/>
          <p:nvPr/>
        </p:nvSpPr>
        <p:spPr>
          <a:xfrm>
            <a:off x="6096000" y="340674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082E3532-D42B-47E4-9617-40A7BFF610B7}"/>
              </a:ext>
            </a:extLst>
          </p:cNvPr>
          <p:cNvGrpSpPr/>
          <p:nvPr/>
        </p:nvGrpSpPr>
        <p:grpSpPr>
          <a:xfrm>
            <a:off x="4419600" y="1683513"/>
            <a:ext cx="3570296" cy="1088492"/>
            <a:chOff x="0" y="-47625"/>
            <a:chExt cx="1498352" cy="763329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B11B550-FA4A-40E6-9DBA-71F4F129A9D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2F49F5FB-C249-466A-8477-AFA7C15E5D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1" name="TextBox 33">
            <a:extLst>
              <a:ext uri="{FF2B5EF4-FFF2-40B4-BE49-F238E27FC236}">
                <a16:creationId xmlns:a16="http://schemas.microsoft.com/office/drawing/2014/main" id="{795F61F3-36AA-43CC-9489-E1D2CF0638D7}"/>
              </a:ext>
            </a:extLst>
          </p:cNvPr>
          <p:cNvSpPr txBox="1"/>
          <p:nvPr/>
        </p:nvSpPr>
        <p:spPr>
          <a:xfrm>
            <a:off x="4734231" y="210809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기간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757F8F-BC99-4F1D-94EE-8E4CC0B7DC96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2757948" y="2741718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8">
            <a:extLst>
              <a:ext uri="{FF2B5EF4-FFF2-40B4-BE49-F238E27FC236}">
                <a16:creationId xmlns:a16="http://schemas.microsoft.com/office/drawing/2014/main" id="{A73C4499-F682-46C8-BFC1-97907B2F58AB}"/>
              </a:ext>
            </a:extLst>
          </p:cNvPr>
          <p:cNvSpPr/>
          <p:nvPr/>
        </p:nvSpPr>
        <p:spPr>
          <a:xfrm>
            <a:off x="12649200" y="337645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754817E8-E8C5-496D-BC25-A9AFA2D72AA9}"/>
              </a:ext>
            </a:extLst>
          </p:cNvPr>
          <p:cNvGrpSpPr/>
          <p:nvPr/>
        </p:nvGrpSpPr>
        <p:grpSpPr>
          <a:xfrm>
            <a:off x="10972800" y="1653226"/>
            <a:ext cx="3570296" cy="1088492"/>
            <a:chOff x="0" y="-47625"/>
            <a:chExt cx="1498352" cy="763329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3269403-3B86-403D-89D1-7799E65891D4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AEC33D25-B858-4314-944A-40DB9A5C8DF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33">
            <a:extLst>
              <a:ext uri="{FF2B5EF4-FFF2-40B4-BE49-F238E27FC236}">
                <a16:creationId xmlns:a16="http://schemas.microsoft.com/office/drawing/2014/main" id="{4114B3F6-A31D-44AA-90AC-4EA9D18A2316}"/>
              </a:ext>
            </a:extLst>
          </p:cNvPr>
          <p:cNvSpPr txBox="1"/>
          <p:nvPr/>
        </p:nvSpPr>
        <p:spPr>
          <a:xfrm>
            <a:off x="11287431" y="207780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거래종목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30" name="Group 11">
            <a:extLst>
              <a:ext uri="{FF2B5EF4-FFF2-40B4-BE49-F238E27FC236}">
                <a16:creationId xmlns:a16="http://schemas.microsoft.com/office/drawing/2014/main" id="{ADA2B90D-D40F-472C-8F35-EB19450BC453}"/>
              </a:ext>
            </a:extLst>
          </p:cNvPr>
          <p:cNvGrpSpPr/>
          <p:nvPr/>
        </p:nvGrpSpPr>
        <p:grpSpPr>
          <a:xfrm>
            <a:off x="15127691" y="1656671"/>
            <a:ext cx="2358217" cy="1115334"/>
            <a:chOff x="0" y="0"/>
            <a:chExt cx="1498352" cy="715704"/>
          </a:xfrm>
        </p:grpSpPr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38AFEC90-49F8-4D44-8873-C72DCBCB4C8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33D850D6-FBCE-477D-BE02-2E3D04F0E7C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FF59E701-E33B-4A5A-BE2C-FC5DEF6E1BAD}"/>
              </a:ext>
            </a:extLst>
          </p:cNvPr>
          <p:cNvSpPr txBox="1"/>
          <p:nvPr/>
        </p:nvSpPr>
        <p:spPr>
          <a:xfrm>
            <a:off x="15400470" y="1895730"/>
            <a:ext cx="1839905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거래소 미제공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추가 기능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8ACE484-FC8F-4703-87C2-5A134EB2187E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6306799" y="2772005"/>
            <a:ext cx="1" cy="167447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8">
            <a:extLst>
              <a:ext uri="{FF2B5EF4-FFF2-40B4-BE49-F238E27FC236}">
                <a16:creationId xmlns:a16="http://schemas.microsoft.com/office/drawing/2014/main" id="{4EEA737E-6671-4BB2-BC8A-D316233693FF}"/>
              </a:ext>
            </a:extLst>
          </p:cNvPr>
          <p:cNvSpPr/>
          <p:nvPr/>
        </p:nvSpPr>
        <p:spPr>
          <a:xfrm>
            <a:off x="16198052" y="433624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11">
            <a:extLst>
              <a:ext uri="{FF2B5EF4-FFF2-40B4-BE49-F238E27FC236}">
                <a16:creationId xmlns:a16="http://schemas.microsoft.com/office/drawing/2014/main" id="{0C293D4C-B3A2-43EE-8D87-7EF8CA32ADFC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97533A5F-4303-49B2-85D5-24F633B874D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95D38A9B-44B6-462E-BDED-87E342783E2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7" name="TextBox 33">
            <a:extLst>
              <a:ext uri="{FF2B5EF4-FFF2-40B4-BE49-F238E27FC236}">
                <a16:creationId xmlns:a16="http://schemas.microsoft.com/office/drawing/2014/main" id="{4FD94E42-B34B-4DBF-B1B3-F4579AE75E1C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추가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75171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5802B3E6-6F98-4E26-80B4-F14FDE748513}"/>
              </a:ext>
            </a:extLst>
          </p:cNvPr>
          <p:cNvSpPr/>
          <p:nvPr/>
        </p:nvSpPr>
        <p:spPr>
          <a:xfrm>
            <a:off x="13493606" y="3406739"/>
            <a:ext cx="4251162" cy="2036512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C0C8A69-4386-447C-BA27-0615A7A1C117}"/>
              </a:ext>
            </a:extLst>
          </p:cNvPr>
          <p:cNvSpPr/>
          <p:nvPr/>
        </p:nvSpPr>
        <p:spPr>
          <a:xfrm>
            <a:off x="9388741" y="3406739"/>
            <a:ext cx="2425952" cy="1129561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Track Record – in depth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History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A010F5C-FC82-4F8C-BEA2-34EA58F69DAC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>
            <a:off x="8959209" y="3971520"/>
            <a:ext cx="42953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B69D1E-8802-4539-9E9A-C80E42B230FB}"/>
              </a:ext>
            </a:extLst>
          </p:cNvPr>
          <p:cNvSpPr/>
          <p:nvPr/>
        </p:nvSpPr>
        <p:spPr>
          <a:xfrm>
            <a:off x="423333" y="2444415"/>
            <a:ext cx="3927509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CBB0DC-5B10-4ABF-8A85-988DEE53A8B2}"/>
              </a:ext>
            </a:extLst>
          </p:cNvPr>
          <p:cNvSpPr/>
          <p:nvPr/>
        </p:nvSpPr>
        <p:spPr>
          <a:xfrm>
            <a:off x="5522936" y="2444415"/>
            <a:ext cx="6557374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9677A3-27E7-4256-B2F2-ECD8F6D06EB9}"/>
              </a:ext>
            </a:extLst>
          </p:cNvPr>
          <p:cNvSpPr/>
          <p:nvPr/>
        </p:nvSpPr>
        <p:spPr>
          <a:xfrm>
            <a:off x="13393253" y="2444414"/>
            <a:ext cx="4471413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D6A3DE8-8CCE-47A6-92E1-19E2B7F06743}"/>
              </a:ext>
            </a:extLst>
          </p:cNvPr>
          <p:cNvSpPr/>
          <p:nvPr/>
        </p:nvSpPr>
        <p:spPr>
          <a:xfrm>
            <a:off x="724441" y="6431149"/>
            <a:ext cx="3125853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1F6EFCF-E773-4678-96C0-21598868D4AE}"/>
              </a:ext>
            </a:extLst>
          </p:cNvPr>
          <p:cNvSpPr/>
          <p:nvPr/>
        </p:nvSpPr>
        <p:spPr>
          <a:xfrm>
            <a:off x="4800600" y="6431250"/>
            <a:ext cx="4971557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9835203-FCF8-4786-B4DD-83B045270B0E}"/>
              </a:ext>
            </a:extLst>
          </p:cNvPr>
          <p:cNvSpPr/>
          <p:nvPr/>
        </p:nvSpPr>
        <p:spPr>
          <a:xfrm>
            <a:off x="10287000" y="6431149"/>
            <a:ext cx="6705600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Google Shape;297;g284785a2eaf_0_107">
            <a:extLst>
              <a:ext uri="{FF2B5EF4-FFF2-40B4-BE49-F238E27FC236}">
                <a16:creationId xmlns:a16="http://schemas.microsoft.com/office/drawing/2014/main" id="{D9D4D467-1075-4DB9-A7A4-470F58DE947C}"/>
              </a:ext>
            </a:extLst>
          </p:cNvPr>
          <p:cNvSpPr/>
          <p:nvPr/>
        </p:nvSpPr>
        <p:spPr>
          <a:xfrm>
            <a:off x="1184535" y="2032725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sessionStorage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E8F84F-8ADC-4FAE-884E-38DC9C46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97" y="4427588"/>
            <a:ext cx="3390402" cy="101566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JSON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sessionStorage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getItem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"user"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 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},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Google Shape;297;g284785a2eaf_0_107">
            <a:extLst>
              <a:ext uri="{FF2B5EF4-FFF2-40B4-BE49-F238E27FC236}">
                <a16:creationId xmlns:a16="http://schemas.microsoft.com/office/drawing/2014/main" id="{FF793207-57D7-4F06-95DE-FF15AA46F54D}"/>
              </a:ext>
            </a:extLst>
          </p:cNvPr>
          <p:cNvSpPr/>
          <p:nvPr/>
        </p:nvSpPr>
        <p:spPr>
          <a:xfrm>
            <a:off x="7745923" y="1973938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Axios.post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5EB92E-4FA2-42FA-82D3-00E49DC52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594" y="4723640"/>
            <a:ext cx="6047099" cy="64633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await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axios.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post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'/api/userTransactions'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param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(res =&gt;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let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response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res.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BCBEC4"/>
                </a:solidFill>
                <a:latin typeface="Arial Unicode MS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030E5E8-3E2A-465D-9DBE-E52C7E1053B6}"/>
              </a:ext>
            </a:extLst>
          </p:cNvPr>
          <p:cNvCxnSpPr>
            <a:cxnSpLocks/>
          </p:cNvCxnSpPr>
          <p:nvPr/>
        </p:nvCxnSpPr>
        <p:spPr>
          <a:xfrm>
            <a:off x="4509830" y="3912769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6C176F-5CCE-4E92-A99E-87954308DE6A}"/>
              </a:ext>
            </a:extLst>
          </p:cNvPr>
          <p:cNvSpPr txBox="1"/>
          <p:nvPr/>
        </p:nvSpPr>
        <p:spPr>
          <a:xfrm>
            <a:off x="4495548" y="340673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 </a:t>
            </a:r>
            <a:r>
              <a:rPr lang="ko-KR" altLang="en-US" dirty="0"/>
              <a:t>전달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51FA9E-38E2-464C-A762-0E79D0976299}"/>
              </a:ext>
            </a:extLst>
          </p:cNvPr>
          <p:cNvSpPr txBox="1"/>
          <p:nvPr/>
        </p:nvSpPr>
        <p:spPr>
          <a:xfrm>
            <a:off x="5777931" y="3655931"/>
            <a:ext cx="3098412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Controller -&gt;  Service -&gt; Dao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-&gt; Service -&gt; Controller -&gt;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58B03B-965B-454F-82E1-E2FF30DC86B0}"/>
              </a:ext>
            </a:extLst>
          </p:cNvPr>
          <p:cNvSpPr/>
          <p:nvPr/>
        </p:nvSpPr>
        <p:spPr>
          <a:xfrm>
            <a:off x="5777930" y="3406739"/>
            <a:ext cx="3181279" cy="1129561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0A1A5F-76D0-40BF-95A5-530CC97A3D5C}"/>
              </a:ext>
            </a:extLst>
          </p:cNvPr>
          <p:cNvGrpSpPr/>
          <p:nvPr/>
        </p:nvGrpSpPr>
        <p:grpSpPr>
          <a:xfrm>
            <a:off x="6613286" y="3158788"/>
            <a:ext cx="1613003" cy="481433"/>
            <a:chOff x="0" y="0"/>
            <a:chExt cx="674441" cy="201301"/>
          </a:xfrm>
        </p:grpSpPr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75D3E88E-2B3B-4861-A886-3A883BFAB2A4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Back-end</a:t>
              </a:r>
              <a:endParaRPr lang="ko-KR" altLang="en-US" dirty="0"/>
            </a:p>
          </p:txBody>
        </p:sp>
        <p:sp>
          <p:nvSpPr>
            <p:cNvPr id="56" name="TextBox 13">
              <a:extLst>
                <a:ext uri="{FF2B5EF4-FFF2-40B4-BE49-F238E27FC236}">
                  <a16:creationId xmlns:a16="http://schemas.microsoft.com/office/drawing/2014/main" id="{D7323273-48A0-44FD-AF62-BBFBC3278808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57" name="Group 11">
            <a:extLst>
              <a:ext uri="{FF2B5EF4-FFF2-40B4-BE49-F238E27FC236}">
                <a16:creationId xmlns:a16="http://schemas.microsoft.com/office/drawing/2014/main" id="{3837A2F2-F9A7-4994-ADC3-65CF4F7FC42E}"/>
              </a:ext>
            </a:extLst>
          </p:cNvPr>
          <p:cNvGrpSpPr/>
          <p:nvPr/>
        </p:nvGrpSpPr>
        <p:grpSpPr>
          <a:xfrm>
            <a:off x="9772158" y="3174498"/>
            <a:ext cx="1613003" cy="481433"/>
            <a:chOff x="0" y="0"/>
            <a:chExt cx="674441" cy="201301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751A4BA1-6857-40E9-BE22-C031F2E79D60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response</a:t>
              </a:r>
              <a:endParaRPr lang="ko-KR" altLang="en-US" dirty="0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229A9909-FC45-4D24-842F-B29CD9D94F49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6A4C51F-B3AB-4E69-8782-03BD2F7079F2}"/>
              </a:ext>
            </a:extLst>
          </p:cNvPr>
          <p:cNvSpPr txBox="1"/>
          <p:nvPr/>
        </p:nvSpPr>
        <p:spPr>
          <a:xfrm>
            <a:off x="9462683" y="3640221"/>
            <a:ext cx="2137125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해당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관련된 모든 데이터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69D2E7-8BC4-4177-A622-837FA7BD1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58" y="3060598"/>
            <a:ext cx="2637911" cy="1152994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3F25D5-FA5C-4136-8D46-AD005B6D772C}"/>
              </a:ext>
            </a:extLst>
          </p:cNvPr>
          <p:cNvSpPr/>
          <p:nvPr/>
        </p:nvSpPr>
        <p:spPr>
          <a:xfrm>
            <a:off x="1072858" y="3055518"/>
            <a:ext cx="2601512" cy="1129561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1FFF8FB-D042-424F-8A26-19B581CDE5AE}"/>
              </a:ext>
            </a:extLst>
          </p:cNvPr>
          <p:cNvCxnSpPr>
            <a:cxnSpLocks/>
          </p:cNvCxnSpPr>
          <p:nvPr/>
        </p:nvCxnSpPr>
        <p:spPr>
          <a:xfrm>
            <a:off x="12261260" y="3912769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0DA901F-30A5-4C60-AA0B-D6C170E464F4}"/>
              </a:ext>
            </a:extLst>
          </p:cNvPr>
          <p:cNvSpPr txBox="1"/>
          <p:nvPr/>
        </p:nvSpPr>
        <p:spPr>
          <a:xfrm>
            <a:off x="12059352" y="2968757"/>
            <a:ext cx="1354858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response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 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 전달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CF90C36-933E-4DB8-83E6-A26DF49FC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179" y="3684515"/>
            <a:ext cx="3934547" cy="156966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response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forEach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(data, index)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search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"0"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response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[index].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search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}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 if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search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"1"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"history-span-blue"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finalPrice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"-"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amount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+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(data.fee)).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toString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replace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42C3D4"/>
                </a:solidFill>
                <a:effectLst/>
                <a:latin typeface="Arial Unicode MS"/>
                <a:ea typeface="JetBrains Mono"/>
              </a:rPr>
              <a:t>/\B(?&lt;!\.\d*)(?=(\d{3})+(?!\d))/g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","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response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[index].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search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매수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 if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search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"2"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"history-span-red"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finalPrice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"+"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amount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-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(data.fee)).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toString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replace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42C3D4"/>
                </a:solidFill>
                <a:effectLst/>
                <a:latin typeface="Arial Unicode MS"/>
                <a:ea typeface="JetBrains Mono"/>
              </a:rPr>
              <a:t>/\B(?&lt;!\.\d*)(?=(\d{3})+(?!\d))/g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","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Google Shape;297;g284785a2eaf_0_107">
            <a:extLst>
              <a:ext uri="{FF2B5EF4-FFF2-40B4-BE49-F238E27FC236}">
                <a16:creationId xmlns:a16="http://schemas.microsoft.com/office/drawing/2014/main" id="{11D78198-F1BE-420B-8EAF-D134BE37C83E}"/>
              </a:ext>
            </a:extLst>
          </p:cNvPr>
          <p:cNvSpPr/>
          <p:nvPr/>
        </p:nvSpPr>
        <p:spPr>
          <a:xfrm>
            <a:off x="14441540" y="1969207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데이터 가공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grpSp>
        <p:nvGrpSpPr>
          <p:cNvPr id="67" name="Group 11">
            <a:extLst>
              <a:ext uri="{FF2B5EF4-FFF2-40B4-BE49-F238E27FC236}">
                <a16:creationId xmlns:a16="http://schemas.microsoft.com/office/drawing/2014/main" id="{04ADCA02-3ADD-4022-9C98-75AAF614CCED}"/>
              </a:ext>
            </a:extLst>
          </p:cNvPr>
          <p:cNvGrpSpPr/>
          <p:nvPr/>
        </p:nvGrpSpPr>
        <p:grpSpPr>
          <a:xfrm>
            <a:off x="14822457" y="3138348"/>
            <a:ext cx="1613003" cy="481433"/>
            <a:chOff x="0" y="0"/>
            <a:chExt cx="674441" cy="201301"/>
          </a:xfrm>
        </p:grpSpPr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18DF4D2F-F4D8-4483-BD6A-3C2104D5449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record</a:t>
              </a:r>
              <a:endParaRPr lang="ko-KR" altLang="en-US" dirty="0"/>
            </a:p>
          </p:txBody>
        </p:sp>
        <p:sp>
          <p:nvSpPr>
            <p:cNvPr id="69" name="TextBox 13">
              <a:extLst>
                <a:ext uri="{FF2B5EF4-FFF2-40B4-BE49-F238E27FC236}">
                  <a16:creationId xmlns:a16="http://schemas.microsoft.com/office/drawing/2014/main" id="{A5E1B29C-BE60-47B3-A7D5-C9F2CDEC26B6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70" name="Rectangle 5">
            <a:extLst>
              <a:ext uri="{FF2B5EF4-FFF2-40B4-BE49-F238E27FC236}">
                <a16:creationId xmlns:a16="http://schemas.microsoft.com/office/drawing/2014/main" id="{16D221DE-4D88-4F1F-9E6A-B3BDDE8D7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0140" y="7805115"/>
            <a:ext cx="6096000" cy="14773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&lt;tr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v-for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record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&lt;td&gt;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&lt;span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="history-span-white history-bd-num"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{{ data.transfer_date.split(" ")[0] }}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&lt;/span&gt;&lt;p/&gt;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&lt;span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="history-span-white history-bd-num"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{{ data.transfer_date.split(" ")[1] }}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&lt;/span&gt;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&lt;/td&gt;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&lt;td&gt;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&lt;span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="history-span-white history-bd-kr"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v-if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.order_currency ===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'USDT'"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테더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&lt;/span&gt;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&lt;span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="history-span-white history-bd-kr"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v-else-if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.order_currency ===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'KRW'"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원화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&lt;/span&gt;&lt;p/&gt;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&lt;span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="history-span-gray history-bd-num"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{{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.order_currency}}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&lt;/span&gt;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&lt;/td&gt;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D5B778"/>
              </a:solidFill>
              <a:effectLst/>
              <a:latin typeface="Arial Unicode MS"/>
              <a:ea typeface="JetBrains Mono"/>
            </a:endParaRPr>
          </a:p>
        </p:txBody>
      </p:sp>
      <p:sp>
        <p:nvSpPr>
          <p:cNvPr id="71" name="Google Shape;297;g284785a2eaf_0_107">
            <a:extLst>
              <a:ext uri="{FF2B5EF4-FFF2-40B4-BE49-F238E27FC236}">
                <a16:creationId xmlns:a16="http://schemas.microsoft.com/office/drawing/2014/main" id="{3C0C2C8B-4FFA-4200-857D-9C5B6D31E430}"/>
              </a:ext>
            </a:extLst>
          </p:cNvPr>
          <p:cNvSpPr/>
          <p:nvPr/>
        </p:nvSpPr>
        <p:spPr>
          <a:xfrm>
            <a:off x="12474739" y="6046889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(Vue) 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출력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위치 지정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B64127-04F2-48F9-9867-9A64AFBCA218}"/>
              </a:ext>
            </a:extLst>
          </p:cNvPr>
          <p:cNvSpPr/>
          <p:nvPr/>
        </p:nvSpPr>
        <p:spPr>
          <a:xfrm>
            <a:off x="10521155" y="7388294"/>
            <a:ext cx="6285510" cy="2041070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6C9E4A6B-27B8-4AC7-96D7-685F663F3D20}"/>
              </a:ext>
            </a:extLst>
          </p:cNvPr>
          <p:cNvGrpSpPr/>
          <p:nvPr/>
        </p:nvGrpSpPr>
        <p:grpSpPr>
          <a:xfrm>
            <a:off x="12388315" y="7147577"/>
            <a:ext cx="2561197" cy="481433"/>
            <a:chOff x="0" y="0"/>
            <a:chExt cx="674441" cy="201301"/>
          </a:xfrm>
        </p:grpSpPr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78FE9928-10B6-4850-BB61-9CF259C3533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V-for = “data in record”</a:t>
              </a:r>
              <a:endParaRPr lang="ko-KR" altLang="en-US" dirty="0"/>
            </a:p>
          </p:txBody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3B67E72A-1F3B-4D83-87F1-75271AF4E213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EC8F014-62FB-4132-AE64-E075E92AA40A}"/>
              </a:ext>
            </a:extLst>
          </p:cNvPr>
          <p:cNvCxnSpPr>
            <a:cxnSpLocks/>
          </p:cNvCxnSpPr>
          <p:nvPr/>
        </p:nvCxnSpPr>
        <p:spPr>
          <a:xfrm flipH="1">
            <a:off x="17075324" y="8065195"/>
            <a:ext cx="67927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93F271C-BB3E-4787-B1B9-7E70DAAC9953}"/>
              </a:ext>
            </a:extLst>
          </p:cNvPr>
          <p:cNvCxnSpPr>
            <a:cxnSpLocks/>
          </p:cNvCxnSpPr>
          <p:nvPr/>
        </p:nvCxnSpPr>
        <p:spPr>
          <a:xfrm>
            <a:off x="17744768" y="5726727"/>
            <a:ext cx="0" cy="23535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FF52B6DD-7D2A-42F1-A38A-EB18B0D0E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36" y="7892040"/>
            <a:ext cx="4317347" cy="1390403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614DE6B1-33C8-4881-947B-743F41F8C8B4}"/>
              </a:ext>
            </a:extLst>
          </p:cNvPr>
          <p:cNvSpPr/>
          <p:nvPr/>
        </p:nvSpPr>
        <p:spPr>
          <a:xfrm>
            <a:off x="5062833" y="7316205"/>
            <a:ext cx="4471999" cy="2041070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8" name="Group 11">
            <a:extLst>
              <a:ext uri="{FF2B5EF4-FFF2-40B4-BE49-F238E27FC236}">
                <a16:creationId xmlns:a16="http://schemas.microsoft.com/office/drawing/2014/main" id="{34400D23-84ED-4627-A89B-1D7074924250}"/>
              </a:ext>
            </a:extLst>
          </p:cNvPr>
          <p:cNvGrpSpPr/>
          <p:nvPr/>
        </p:nvGrpSpPr>
        <p:grpSpPr>
          <a:xfrm>
            <a:off x="6023329" y="7090804"/>
            <a:ext cx="2561197" cy="481433"/>
            <a:chOff x="0" y="0"/>
            <a:chExt cx="674441" cy="201301"/>
          </a:xfrm>
        </p:grpSpPr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0A3292D8-5435-4046-B187-03CDAA6A62E7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Front-end</a:t>
              </a:r>
              <a:endParaRPr lang="ko-KR" altLang="en-US" dirty="0"/>
            </a:p>
          </p:txBody>
        </p:sp>
        <p:sp>
          <p:nvSpPr>
            <p:cNvPr id="90" name="TextBox 13">
              <a:extLst>
                <a:ext uri="{FF2B5EF4-FFF2-40B4-BE49-F238E27FC236}">
                  <a16:creationId xmlns:a16="http://schemas.microsoft.com/office/drawing/2014/main" id="{250FF120-7015-4FA1-9B27-EB878B413A58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5DB3010-F763-4179-BB6F-4D435F59D14C}"/>
              </a:ext>
            </a:extLst>
          </p:cNvPr>
          <p:cNvCxnSpPr>
            <a:cxnSpLocks/>
          </p:cNvCxnSpPr>
          <p:nvPr/>
        </p:nvCxnSpPr>
        <p:spPr>
          <a:xfrm flipH="1">
            <a:off x="9890005" y="8040455"/>
            <a:ext cx="26916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4267DB3-6B0B-44B9-8A73-725157F21262}"/>
              </a:ext>
            </a:extLst>
          </p:cNvPr>
          <p:cNvCxnSpPr>
            <a:cxnSpLocks/>
          </p:cNvCxnSpPr>
          <p:nvPr/>
        </p:nvCxnSpPr>
        <p:spPr>
          <a:xfrm>
            <a:off x="4021074" y="8028359"/>
            <a:ext cx="65953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297;g284785a2eaf_0_107">
            <a:extLst>
              <a:ext uri="{FF2B5EF4-FFF2-40B4-BE49-F238E27FC236}">
                <a16:creationId xmlns:a16="http://schemas.microsoft.com/office/drawing/2014/main" id="{01AF10F2-1546-4D18-B44F-F374A1489EDD}"/>
              </a:ext>
            </a:extLst>
          </p:cNvPr>
          <p:cNvSpPr/>
          <p:nvPr/>
        </p:nvSpPr>
        <p:spPr>
          <a:xfrm>
            <a:off x="6116269" y="5863352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화면 출력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99" name="Google Shape;297;g284785a2eaf_0_107">
            <a:extLst>
              <a:ext uri="{FF2B5EF4-FFF2-40B4-BE49-F238E27FC236}">
                <a16:creationId xmlns:a16="http://schemas.microsoft.com/office/drawing/2014/main" id="{2260646F-EEF5-4077-B94D-DB6C12235F69}"/>
              </a:ext>
            </a:extLst>
          </p:cNvPr>
          <p:cNvSpPr/>
          <p:nvPr/>
        </p:nvSpPr>
        <p:spPr>
          <a:xfrm>
            <a:off x="1104804" y="5999101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거래소 </a:t>
            </a: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API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CE924A8-8101-4FC1-BBF3-2C9D5A554267}"/>
              </a:ext>
            </a:extLst>
          </p:cNvPr>
          <p:cNvSpPr/>
          <p:nvPr/>
        </p:nvSpPr>
        <p:spPr>
          <a:xfrm>
            <a:off x="920966" y="7291787"/>
            <a:ext cx="2753404" cy="2041070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" name="Group 11">
            <a:extLst>
              <a:ext uri="{FF2B5EF4-FFF2-40B4-BE49-F238E27FC236}">
                <a16:creationId xmlns:a16="http://schemas.microsoft.com/office/drawing/2014/main" id="{A2677B5D-45EF-4595-9205-24F17BE42ADD}"/>
              </a:ext>
            </a:extLst>
          </p:cNvPr>
          <p:cNvGrpSpPr/>
          <p:nvPr/>
        </p:nvGrpSpPr>
        <p:grpSpPr>
          <a:xfrm>
            <a:off x="1493912" y="7075488"/>
            <a:ext cx="1613003" cy="481433"/>
            <a:chOff x="0" y="0"/>
            <a:chExt cx="674441" cy="201301"/>
          </a:xfrm>
        </p:grpSpPr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0EF7B373-53A5-443E-A4EE-608855E67310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API</a:t>
              </a:r>
              <a:r>
                <a:rPr lang="ko-KR" altLang="en-US" dirty="0"/>
                <a:t> </a:t>
              </a:r>
              <a:r>
                <a:rPr lang="en-US" altLang="ko-KR" dirty="0"/>
                <a:t>Docs</a:t>
              </a:r>
              <a:endParaRPr lang="ko-KR" altLang="en-US" dirty="0"/>
            </a:p>
          </p:txBody>
        </p:sp>
        <p:sp>
          <p:nvSpPr>
            <p:cNvPr id="102" name="TextBox 13">
              <a:extLst>
                <a:ext uri="{FF2B5EF4-FFF2-40B4-BE49-F238E27FC236}">
                  <a16:creationId xmlns:a16="http://schemas.microsoft.com/office/drawing/2014/main" id="{C1CC80FD-213F-4BBE-A1C8-50BA43BA9F5B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C80367EB-8EC8-4C7A-8AEF-32E3795EA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10" y="7758486"/>
            <a:ext cx="2696797" cy="1052829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08D7F3E-5679-47A9-BCCC-007D4A36BAB4}"/>
              </a:ext>
            </a:extLst>
          </p:cNvPr>
          <p:cNvSpPr txBox="1"/>
          <p:nvPr/>
        </p:nvSpPr>
        <p:spPr>
          <a:xfrm rot="5400000">
            <a:off x="2183731" y="882821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405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Notification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E5EDCD-FD9A-4B02-8A51-F255AACDD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2" y="3139833"/>
            <a:ext cx="8340581" cy="495872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9E002A-FB76-4724-BDB1-F32484B3E2EF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974381" y="2696308"/>
            <a:ext cx="472770" cy="82493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8">
            <a:extLst>
              <a:ext uri="{FF2B5EF4-FFF2-40B4-BE49-F238E27FC236}">
                <a16:creationId xmlns:a16="http://schemas.microsoft.com/office/drawing/2014/main" id="{5CDA6E38-2097-4171-8B6E-806CFCF543A6}"/>
              </a:ext>
            </a:extLst>
          </p:cNvPr>
          <p:cNvSpPr/>
          <p:nvPr/>
        </p:nvSpPr>
        <p:spPr>
          <a:xfrm>
            <a:off x="1865632" y="341100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9FE7494-747D-4922-8F83-50D9C5DC9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57" y="1439145"/>
            <a:ext cx="1444541" cy="137575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6DA8F9-CB83-4511-A01B-59E379F3411A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5237228" y="2814898"/>
            <a:ext cx="214014" cy="51136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8">
            <a:extLst>
              <a:ext uri="{FF2B5EF4-FFF2-40B4-BE49-F238E27FC236}">
                <a16:creationId xmlns:a16="http://schemas.microsoft.com/office/drawing/2014/main" id="{B80E4CD6-5688-4BA0-8EF9-644D120425A8}"/>
              </a:ext>
            </a:extLst>
          </p:cNvPr>
          <p:cNvSpPr/>
          <p:nvPr/>
        </p:nvSpPr>
        <p:spPr>
          <a:xfrm>
            <a:off x="5297670" y="313983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25DFBB-9372-4A07-B5F4-9CD422D04B0D}"/>
              </a:ext>
            </a:extLst>
          </p:cNvPr>
          <p:cNvCxnSpPr>
            <a:cxnSpLocks/>
          </p:cNvCxnSpPr>
          <p:nvPr/>
        </p:nvCxnSpPr>
        <p:spPr>
          <a:xfrm flipH="1">
            <a:off x="1780486" y="7351590"/>
            <a:ext cx="1236235" cy="5294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8">
            <a:extLst>
              <a:ext uri="{FF2B5EF4-FFF2-40B4-BE49-F238E27FC236}">
                <a16:creationId xmlns:a16="http://schemas.microsoft.com/office/drawing/2014/main" id="{79519077-7610-4D51-9781-5F1DA45F8AE8}"/>
              </a:ext>
            </a:extLst>
          </p:cNvPr>
          <p:cNvSpPr/>
          <p:nvPr/>
        </p:nvSpPr>
        <p:spPr>
          <a:xfrm>
            <a:off x="1712640" y="77206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005B1B-97CE-4301-9CD7-C0BA703C12BA}"/>
              </a:ext>
            </a:extLst>
          </p:cNvPr>
          <p:cNvCxnSpPr>
            <a:cxnSpLocks/>
          </p:cNvCxnSpPr>
          <p:nvPr/>
        </p:nvCxnSpPr>
        <p:spPr>
          <a:xfrm flipV="1">
            <a:off x="7687598" y="2716387"/>
            <a:ext cx="0" cy="63494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8">
            <a:extLst>
              <a:ext uri="{FF2B5EF4-FFF2-40B4-BE49-F238E27FC236}">
                <a16:creationId xmlns:a16="http://schemas.microsoft.com/office/drawing/2014/main" id="{2F19E197-934B-41ED-84DD-3DCDC5A25285}"/>
              </a:ext>
            </a:extLst>
          </p:cNvPr>
          <p:cNvSpPr/>
          <p:nvPr/>
        </p:nvSpPr>
        <p:spPr>
          <a:xfrm>
            <a:off x="7581017" y="31990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ADDB0775-2E2A-4A0B-A451-FA05AD64AD17}"/>
              </a:ext>
            </a:extLst>
          </p:cNvPr>
          <p:cNvGrpSpPr/>
          <p:nvPr/>
        </p:nvGrpSpPr>
        <p:grpSpPr>
          <a:xfrm>
            <a:off x="6272941" y="1624329"/>
            <a:ext cx="2889602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AC5121D-19DA-4D85-AEE5-0F76FA9343D7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1584B595-9118-4518-BA68-165E891085B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F277740E-3A45-47BD-9A83-D6FDCF510A6D}"/>
              </a:ext>
            </a:extLst>
          </p:cNvPr>
          <p:cNvSpPr txBox="1"/>
          <p:nvPr/>
        </p:nvSpPr>
        <p:spPr>
          <a:xfrm>
            <a:off x="6227947" y="20513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Title, Writer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9444302B-E6FD-49D8-82EA-CB82C43792E6}"/>
              </a:ext>
            </a:extLst>
          </p:cNvPr>
          <p:cNvGrpSpPr/>
          <p:nvPr/>
        </p:nvGrpSpPr>
        <p:grpSpPr>
          <a:xfrm>
            <a:off x="3016720" y="6792539"/>
            <a:ext cx="2297638" cy="1088492"/>
            <a:chOff x="0" y="-47625"/>
            <a:chExt cx="1498352" cy="763329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F967FAA5-288E-43AE-A8BA-E7598488D01B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25B1DA9A-2746-4A98-B876-EC6A5CD0EFA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3" name="TextBox 33">
            <a:extLst>
              <a:ext uri="{FF2B5EF4-FFF2-40B4-BE49-F238E27FC236}">
                <a16:creationId xmlns:a16="http://schemas.microsoft.com/office/drawing/2014/main" id="{CABC5FA7-0DA4-4105-BD5C-A80D946B657C}"/>
              </a:ext>
            </a:extLst>
          </p:cNvPr>
          <p:cNvSpPr txBox="1"/>
          <p:nvPr/>
        </p:nvSpPr>
        <p:spPr>
          <a:xfrm>
            <a:off x="2676300" y="721955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 처리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8914C978-68DC-49B8-B131-33581F4229BB}"/>
              </a:ext>
            </a:extLst>
          </p:cNvPr>
          <p:cNvGrpSpPr/>
          <p:nvPr/>
        </p:nvGrpSpPr>
        <p:grpSpPr>
          <a:xfrm>
            <a:off x="662003" y="1607816"/>
            <a:ext cx="3570296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84A3BA3-4506-44A0-B08D-1C0074E0B6C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43F9A19E-9F95-4C2F-A7FB-732B3C2529E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C060CACA-A1FE-4DAE-9ACB-6E428234BB34}"/>
              </a:ext>
            </a:extLst>
          </p:cNvPr>
          <p:cNvSpPr txBox="1"/>
          <p:nvPr/>
        </p:nvSpPr>
        <p:spPr>
          <a:xfrm>
            <a:off x="976634" y="203239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(Tap)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공지사항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정보 게시판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3E25617-94A3-4455-97E6-72BA8FBFF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481" y="1735174"/>
            <a:ext cx="6251087" cy="4002811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DD7265C-0E3B-4932-AD9D-768AB3AF0BC5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14011974" y="2373651"/>
            <a:ext cx="797494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8">
            <a:extLst>
              <a:ext uri="{FF2B5EF4-FFF2-40B4-BE49-F238E27FC236}">
                <a16:creationId xmlns:a16="http://schemas.microsoft.com/office/drawing/2014/main" id="{7E6D1212-C932-484C-A66D-71D1C74D41AB}"/>
              </a:ext>
            </a:extLst>
          </p:cNvPr>
          <p:cNvSpPr/>
          <p:nvPr/>
        </p:nvSpPr>
        <p:spPr>
          <a:xfrm>
            <a:off x="13903225" y="224698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82FD3CF2-C271-456D-8E5E-A9A330B026FC}"/>
              </a:ext>
            </a:extLst>
          </p:cNvPr>
          <p:cNvGrpSpPr/>
          <p:nvPr/>
        </p:nvGrpSpPr>
        <p:grpSpPr>
          <a:xfrm>
            <a:off x="14854462" y="1784222"/>
            <a:ext cx="2889602" cy="1088492"/>
            <a:chOff x="0" y="-47625"/>
            <a:chExt cx="1498352" cy="763329"/>
          </a:xfrm>
        </p:grpSpPr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F702750-D383-44D6-AB81-88AD6297296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8" name="TextBox 13">
              <a:extLst>
                <a:ext uri="{FF2B5EF4-FFF2-40B4-BE49-F238E27FC236}">
                  <a16:creationId xmlns:a16="http://schemas.microsoft.com/office/drawing/2014/main" id="{F8B1F9C1-F0BD-4EE4-900E-7EBEFFC418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4809468" y="221123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5880C7C1-57A7-4942-9253-9951C9EB107B}"/>
              </a:ext>
            </a:extLst>
          </p:cNvPr>
          <p:cNvGrpSpPr/>
          <p:nvPr/>
        </p:nvGrpSpPr>
        <p:grpSpPr>
          <a:xfrm>
            <a:off x="6908137" y="4915814"/>
            <a:ext cx="2133600" cy="1088492"/>
            <a:chOff x="0" y="-47625"/>
            <a:chExt cx="1498352" cy="763329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2C130D15-A994-42F6-835A-CF0403703E7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92430469-95FC-47BC-BF81-49CE07C22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3" name="TextBox 33">
            <a:extLst>
              <a:ext uri="{FF2B5EF4-FFF2-40B4-BE49-F238E27FC236}">
                <a16:creationId xmlns:a16="http://schemas.microsoft.com/office/drawing/2014/main" id="{2081D570-F64C-4319-A297-6A3ACA59BDD9}"/>
              </a:ext>
            </a:extLst>
          </p:cNvPr>
          <p:cNvSpPr txBox="1"/>
          <p:nvPr/>
        </p:nvSpPr>
        <p:spPr>
          <a:xfrm>
            <a:off x="6507584" y="5331599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목록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쓰기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Freeform 8">
            <a:extLst>
              <a:ext uri="{FF2B5EF4-FFF2-40B4-BE49-F238E27FC236}">
                <a16:creationId xmlns:a16="http://schemas.microsoft.com/office/drawing/2014/main" id="{7F28BAF7-D4F7-42D1-9A97-510D38092030}"/>
              </a:ext>
            </a:extLst>
          </p:cNvPr>
          <p:cNvSpPr/>
          <p:nvPr/>
        </p:nvSpPr>
        <p:spPr>
          <a:xfrm>
            <a:off x="6038744" y="538377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6" name="Freeform 8">
            <a:extLst>
              <a:ext uri="{FF2B5EF4-FFF2-40B4-BE49-F238E27FC236}">
                <a16:creationId xmlns:a16="http://schemas.microsoft.com/office/drawing/2014/main" id="{92FA69C3-09DD-4740-8D28-C4C249E2509B}"/>
              </a:ext>
            </a:extLst>
          </p:cNvPr>
          <p:cNvSpPr/>
          <p:nvPr/>
        </p:nvSpPr>
        <p:spPr>
          <a:xfrm>
            <a:off x="8637596" y="379044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C425788-1313-4E97-B59E-46F3E12E5FE3}"/>
              </a:ext>
            </a:extLst>
          </p:cNvPr>
          <p:cNvCxnSpPr>
            <a:cxnSpLocks/>
          </p:cNvCxnSpPr>
          <p:nvPr/>
        </p:nvCxnSpPr>
        <p:spPr>
          <a:xfrm flipV="1">
            <a:off x="8746344" y="3900682"/>
            <a:ext cx="0" cy="10830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FBAA4306-4401-4C86-A708-847860D4FED5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6227949" y="5460060"/>
            <a:ext cx="680188" cy="3395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11">
            <a:extLst>
              <a:ext uri="{FF2B5EF4-FFF2-40B4-BE49-F238E27FC236}">
                <a16:creationId xmlns:a16="http://schemas.microsoft.com/office/drawing/2014/main" id="{5920808D-2EB7-4141-AE60-0258422CC5EA}"/>
              </a:ext>
            </a:extLst>
          </p:cNvPr>
          <p:cNvGrpSpPr/>
          <p:nvPr/>
        </p:nvGrpSpPr>
        <p:grpSpPr>
          <a:xfrm>
            <a:off x="15658149" y="4676158"/>
            <a:ext cx="2133600" cy="1088492"/>
            <a:chOff x="0" y="-47625"/>
            <a:chExt cx="1498352" cy="763329"/>
          </a:xfrm>
        </p:grpSpPr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60A3D62A-76D1-4BFB-AB60-9ABA563CF92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TextBox 13">
              <a:extLst>
                <a:ext uri="{FF2B5EF4-FFF2-40B4-BE49-F238E27FC236}">
                  <a16:creationId xmlns:a16="http://schemas.microsoft.com/office/drawing/2014/main" id="{C2BE827B-2313-49B8-9816-61F1C02C3E6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5" name="TextBox 33">
            <a:extLst>
              <a:ext uri="{FF2B5EF4-FFF2-40B4-BE49-F238E27FC236}">
                <a16:creationId xmlns:a16="http://schemas.microsoft.com/office/drawing/2014/main" id="{A878DA78-D6A0-4026-8E5C-8721B04B866E}"/>
              </a:ext>
            </a:extLst>
          </p:cNvPr>
          <p:cNvSpPr txBox="1"/>
          <p:nvPr/>
        </p:nvSpPr>
        <p:spPr>
          <a:xfrm>
            <a:off x="15257596" y="5091943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1" name="Group 11">
            <a:extLst>
              <a:ext uri="{FF2B5EF4-FFF2-40B4-BE49-F238E27FC236}">
                <a16:creationId xmlns:a16="http://schemas.microsoft.com/office/drawing/2014/main" id="{E1857CAA-094D-473A-8543-2A2D3762271B}"/>
              </a:ext>
            </a:extLst>
          </p:cNvPr>
          <p:cNvGrpSpPr/>
          <p:nvPr/>
        </p:nvGrpSpPr>
        <p:grpSpPr>
          <a:xfrm>
            <a:off x="16044635" y="5897471"/>
            <a:ext cx="1717939" cy="1088492"/>
            <a:chOff x="0" y="-47625"/>
            <a:chExt cx="1498352" cy="763329"/>
          </a:xfrm>
        </p:grpSpPr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70011156-90CA-42EF-854A-3F801E537E9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4ADDCEF6-E887-4B24-980F-612311FA0AB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4" name="TextBox 33">
            <a:extLst>
              <a:ext uri="{FF2B5EF4-FFF2-40B4-BE49-F238E27FC236}">
                <a16:creationId xmlns:a16="http://schemas.microsoft.com/office/drawing/2014/main" id="{74FAF8CB-6A44-4766-BB73-EF48E4B97E19}"/>
              </a:ext>
            </a:extLst>
          </p:cNvPr>
          <p:cNvSpPr txBox="1"/>
          <p:nvPr/>
        </p:nvSpPr>
        <p:spPr>
          <a:xfrm>
            <a:off x="16015964" y="6313256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작성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A5C1010B-B1F1-46F0-978A-8E5D6A74D888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15691224" y="6441717"/>
            <a:ext cx="3534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3CA7839-3230-488B-BCFD-03AEC3BE4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4" y="5871200"/>
            <a:ext cx="6220988" cy="2225912"/>
          </a:xfrm>
          <a:prstGeom prst="rect">
            <a:avLst/>
          </a:prstGeom>
        </p:spPr>
      </p:pic>
      <p:sp>
        <p:nvSpPr>
          <p:cNvPr id="115" name="Freeform 8">
            <a:extLst>
              <a:ext uri="{FF2B5EF4-FFF2-40B4-BE49-F238E27FC236}">
                <a16:creationId xmlns:a16="http://schemas.microsoft.com/office/drawing/2014/main" id="{AD9C9BAE-017E-4B47-B277-E5DF1B01D5DF}"/>
              </a:ext>
            </a:extLst>
          </p:cNvPr>
          <p:cNvSpPr/>
          <p:nvPr/>
        </p:nvSpPr>
        <p:spPr>
          <a:xfrm>
            <a:off x="15582475" y="63252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15D8835E-1832-4647-8EF5-65D1CD1B5B44}"/>
              </a:ext>
            </a:extLst>
          </p:cNvPr>
          <p:cNvGrpSpPr/>
          <p:nvPr/>
        </p:nvGrpSpPr>
        <p:grpSpPr>
          <a:xfrm>
            <a:off x="16044635" y="7078012"/>
            <a:ext cx="1724943" cy="1088492"/>
            <a:chOff x="0" y="-47625"/>
            <a:chExt cx="1498352" cy="763329"/>
          </a:xfrm>
        </p:grpSpPr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EDFD2240-A54C-4A95-9C0E-D354C5742F4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8" name="TextBox 13">
              <a:extLst>
                <a:ext uri="{FF2B5EF4-FFF2-40B4-BE49-F238E27FC236}">
                  <a16:creationId xmlns:a16="http://schemas.microsoft.com/office/drawing/2014/main" id="{BE110947-B5D3-4971-92E9-D7979582146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3316340-2DA5-41BE-929E-1A85BF9D7985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11618514" y="5220404"/>
            <a:ext cx="4039635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33">
            <a:extLst>
              <a:ext uri="{FF2B5EF4-FFF2-40B4-BE49-F238E27FC236}">
                <a16:creationId xmlns:a16="http://schemas.microsoft.com/office/drawing/2014/main" id="{621B7AB5-C7B2-4827-9EA9-A99FDAE94861}"/>
              </a:ext>
            </a:extLst>
          </p:cNvPr>
          <p:cNvSpPr txBox="1"/>
          <p:nvPr/>
        </p:nvSpPr>
        <p:spPr>
          <a:xfrm>
            <a:off x="16044635" y="7495019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01A13F9-F7A8-4E4F-AB20-B733373CD777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15726899" y="7622258"/>
            <a:ext cx="31773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8">
            <a:extLst>
              <a:ext uri="{FF2B5EF4-FFF2-40B4-BE49-F238E27FC236}">
                <a16:creationId xmlns:a16="http://schemas.microsoft.com/office/drawing/2014/main" id="{C54F581B-F4E3-4388-9BCB-7CA8C3B6BBAC}"/>
              </a:ext>
            </a:extLst>
          </p:cNvPr>
          <p:cNvSpPr/>
          <p:nvPr/>
        </p:nvSpPr>
        <p:spPr>
          <a:xfrm>
            <a:off x="15582475" y="750679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F8EBAD08-A531-4E3F-AF6E-48C2338CCEA1}"/>
              </a:ext>
            </a:extLst>
          </p:cNvPr>
          <p:cNvSpPr/>
          <p:nvPr/>
        </p:nvSpPr>
        <p:spPr>
          <a:xfrm>
            <a:off x="11575820" y="511111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9" name="Group 11">
            <a:extLst>
              <a:ext uri="{FF2B5EF4-FFF2-40B4-BE49-F238E27FC236}">
                <a16:creationId xmlns:a16="http://schemas.microsoft.com/office/drawing/2014/main" id="{71325AC8-CCE4-47B6-BA30-96F5E9A7609F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BC0DBDF-1D4D-4CD4-8525-96C6627B64A6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6" name="TextBox 13">
              <a:extLst>
                <a:ext uri="{FF2B5EF4-FFF2-40B4-BE49-F238E27FC236}">
                  <a16:creationId xmlns:a16="http://schemas.microsoft.com/office/drawing/2014/main" id="{28D3BC4B-B66A-4BEE-B18F-D1FFE665A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7" name="TextBox 33">
            <a:extLst>
              <a:ext uri="{FF2B5EF4-FFF2-40B4-BE49-F238E27FC236}">
                <a16:creationId xmlns:a16="http://schemas.microsoft.com/office/drawing/2014/main" id="{2924FFD6-97A8-4FD2-AED8-281581E09C79}"/>
              </a:ext>
            </a:extLst>
          </p:cNvPr>
          <p:cNvSpPr txBox="1"/>
          <p:nvPr/>
        </p:nvSpPr>
        <p:spPr>
          <a:xfrm>
            <a:off x="7661023" y="8510361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CRUD, 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7438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8" grpId="0"/>
      <p:bldP spid="79" grpId="0"/>
      <p:bldP spid="83" grpId="0"/>
      <p:bldP spid="95" grpId="0"/>
      <p:bldP spid="104" grpId="0"/>
      <p:bldP spid="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1667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969774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123508" y="5034236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840441" y="5003951"/>
            <a:ext cx="6331817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서비스</a:t>
            </a:r>
            <a:endParaRPr lang="en-US" sz="2400" dirty="0">
              <a:solidFill>
                <a:srgbClr val="3D3D3D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5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11826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개선 방향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3909053" y="10934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897E8E9E-93A1-48C3-9BE3-7CD2E77BC21E}"/>
              </a:ext>
            </a:extLst>
          </p:cNvPr>
          <p:cNvSpPr txBox="1"/>
          <p:nvPr/>
        </p:nvSpPr>
        <p:spPr>
          <a:xfrm>
            <a:off x="1988097" y="2823648"/>
            <a:ext cx="4346712" cy="320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6"/>
              </a:lnSpc>
            </a:pPr>
            <a:r>
              <a:rPr lang="ko-KR" altLang="en-US" sz="2000" dirty="0">
                <a:solidFill>
                  <a:srgbClr val="3D3D3D"/>
                </a:solidFill>
                <a:latin typeface="+mn-ea"/>
              </a:rPr>
              <a:t>추가 기능 업데이트</a:t>
            </a:r>
            <a:endParaRPr lang="en-US" sz="2000" dirty="0">
              <a:solidFill>
                <a:srgbClr val="3D3D3D"/>
              </a:solidFill>
              <a:latin typeface="+mn-ea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C2DB841F-2C82-433C-8481-9BFC02C6C7DF}"/>
              </a:ext>
            </a:extLst>
          </p:cNvPr>
          <p:cNvSpPr txBox="1"/>
          <p:nvPr/>
        </p:nvSpPr>
        <p:spPr>
          <a:xfrm>
            <a:off x="817355" y="5366225"/>
            <a:ext cx="3982362" cy="320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6"/>
              </a:lnSpc>
            </a:pPr>
            <a:r>
              <a:rPr lang="en-US" sz="2000" dirty="0">
                <a:solidFill>
                  <a:srgbClr val="3D3D3D"/>
                </a:solidFill>
                <a:latin typeface="+mn-ea"/>
              </a:rPr>
              <a:t>API Key </a:t>
            </a:r>
            <a:r>
              <a:rPr lang="ko-KR" altLang="en-US" sz="2000" dirty="0">
                <a:solidFill>
                  <a:srgbClr val="3D3D3D"/>
                </a:solidFill>
                <a:latin typeface="+mn-ea"/>
              </a:rPr>
              <a:t>관리</a:t>
            </a:r>
            <a:endParaRPr lang="en-US" sz="2000" dirty="0">
              <a:solidFill>
                <a:srgbClr val="3D3D3D"/>
              </a:solidFill>
              <a:latin typeface="+mn-ea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DFBDC494-678F-44B4-9466-6696C634866A}"/>
              </a:ext>
            </a:extLst>
          </p:cNvPr>
          <p:cNvSpPr txBox="1"/>
          <p:nvPr/>
        </p:nvSpPr>
        <p:spPr>
          <a:xfrm>
            <a:off x="11634374" y="3373776"/>
            <a:ext cx="5624926" cy="317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ko-KR" altLang="en-US" sz="2000" dirty="0">
                <a:solidFill>
                  <a:srgbClr val="3D3D3D"/>
                </a:solidFill>
                <a:latin typeface="+mn-ea"/>
              </a:rPr>
              <a:t>제로 프리미엄 도달시</a:t>
            </a:r>
            <a:r>
              <a:rPr lang="en-US" altLang="ko-KR" sz="2000" dirty="0">
                <a:solidFill>
                  <a:srgbClr val="3D3D3D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D3D3D"/>
                </a:solidFill>
                <a:latin typeface="+mn-ea"/>
              </a:rPr>
              <a:t>체결 및 특정 조건 만족시</a:t>
            </a:r>
            <a:endParaRPr lang="en-US" sz="2000" dirty="0">
              <a:solidFill>
                <a:srgbClr val="3D3D3D"/>
              </a:solidFill>
              <a:latin typeface="+mn-ea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B5E84B1C-76EA-4263-83CA-39EF4836522C}"/>
              </a:ext>
            </a:extLst>
          </p:cNvPr>
          <p:cNvSpPr txBox="1"/>
          <p:nvPr/>
        </p:nvSpPr>
        <p:spPr>
          <a:xfrm>
            <a:off x="13741067" y="5293825"/>
            <a:ext cx="3777253" cy="67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2000" dirty="0">
                <a:solidFill>
                  <a:srgbClr val="3D3D3D"/>
                </a:solidFill>
                <a:latin typeface="+mn-ea"/>
              </a:rPr>
              <a:t>Futures, Option,</a:t>
            </a:r>
          </a:p>
          <a:p>
            <a:pPr>
              <a:lnSpc>
                <a:spcPts val="2666"/>
              </a:lnSpc>
            </a:pPr>
            <a:r>
              <a:rPr lang="en-US" sz="2000" dirty="0">
                <a:solidFill>
                  <a:srgbClr val="3D3D3D"/>
                </a:solidFill>
                <a:latin typeface="+mn-ea"/>
              </a:rPr>
              <a:t>Bitcoin,</a:t>
            </a:r>
            <a:r>
              <a:rPr lang="ko-KR" altLang="en-US" sz="2000" dirty="0">
                <a:solidFill>
                  <a:srgbClr val="3D3D3D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3D3D3D"/>
                </a:solidFill>
                <a:latin typeface="+mn-ea"/>
              </a:rPr>
              <a:t>Etherium</a:t>
            </a:r>
            <a:r>
              <a:rPr lang="ko-KR" altLang="en-US" sz="2000" dirty="0">
                <a:solidFill>
                  <a:srgbClr val="3D3D3D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3D3D3D"/>
                </a:solidFill>
                <a:latin typeface="+mn-ea"/>
              </a:rPr>
              <a:t>…etc</a:t>
            </a:r>
            <a:endParaRPr lang="en-US" sz="2000" dirty="0">
              <a:solidFill>
                <a:srgbClr val="3D3D3D"/>
              </a:solidFill>
              <a:latin typeface="+mn-ea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75390740-1B92-4A5B-AFF7-7496B6CE7575}"/>
              </a:ext>
            </a:extLst>
          </p:cNvPr>
          <p:cNvSpPr txBox="1"/>
          <p:nvPr/>
        </p:nvSpPr>
        <p:spPr>
          <a:xfrm>
            <a:off x="11963400" y="7993884"/>
            <a:ext cx="4346712" cy="320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ko-KR" altLang="en-US" sz="2000" dirty="0">
                <a:solidFill>
                  <a:srgbClr val="3D3D3D"/>
                </a:solidFill>
                <a:latin typeface="+mn-ea"/>
              </a:rPr>
              <a:t>서버 관리</a:t>
            </a:r>
            <a:endParaRPr lang="en-US" sz="2000" dirty="0">
              <a:solidFill>
                <a:srgbClr val="3D3D3D"/>
              </a:solidFill>
              <a:latin typeface="+mn-ea"/>
            </a:endParaRPr>
          </a:p>
        </p:txBody>
      </p:sp>
      <p:sp>
        <p:nvSpPr>
          <p:cNvPr id="27" name="AutoShape 18">
            <a:extLst>
              <a:ext uri="{FF2B5EF4-FFF2-40B4-BE49-F238E27FC236}">
                <a16:creationId xmlns:a16="http://schemas.microsoft.com/office/drawing/2014/main" id="{78AAA629-B310-4DEA-B97D-A2EAD848B574}"/>
              </a:ext>
            </a:extLst>
          </p:cNvPr>
          <p:cNvSpPr/>
          <p:nvPr/>
        </p:nvSpPr>
        <p:spPr>
          <a:xfrm>
            <a:off x="12505494" y="5533103"/>
            <a:ext cx="867057" cy="0"/>
          </a:xfrm>
          <a:prstGeom prst="line">
            <a:avLst/>
          </a:prstGeom>
          <a:ln w="47625" cap="flat">
            <a:solidFill>
              <a:srgbClr val="CFD0F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8" name="AutoShape 19">
            <a:extLst>
              <a:ext uri="{FF2B5EF4-FFF2-40B4-BE49-F238E27FC236}">
                <a16:creationId xmlns:a16="http://schemas.microsoft.com/office/drawing/2014/main" id="{1588C4BF-24E8-4CCA-BD30-A97065500097}"/>
              </a:ext>
            </a:extLst>
          </p:cNvPr>
          <p:cNvSpPr/>
          <p:nvPr/>
        </p:nvSpPr>
        <p:spPr>
          <a:xfrm>
            <a:off x="10331176" y="3540654"/>
            <a:ext cx="867057" cy="0"/>
          </a:xfrm>
          <a:prstGeom prst="line">
            <a:avLst/>
          </a:prstGeom>
          <a:ln w="47625" cap="flat">
            <a:solidFill>
              <a:srgbClr val="A3E6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20">
            <a:extLst>
              <a:ext uri="{FF2B5EF4-FFF2-40B4-BE49-F238E27FC236}">
                <a16:creationId xmlns:a16="http://schemas.microsoft.com/office/drawing/2014/main" id="{400F4F9C-6E4B-45FE-912A-0608CDDDD9B8}"/>
              </a:ext>
            </a:extLst>
          </p:cNvPr>
          <p:cNvSpPr/>
          <p:nvPr/>
        </p:nvSpPr>
        <p:spPr>
          <a:xfrm>
            <a:off x="10743872" y="8154120"/>
            <a:ext cx="867057" cy="0"/>
          </a:xfrm>
          <a:prstGeom prst="line">
            <a:avLst/>
          </a:prstGeom>
          <a:ln w="47625" cap="flat">
            <a:solidFill>
              <a:srgbClr val="C3DD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id="{0D599E3E-7169-4A39-9981-D1FA6638BE7C}"/>
              </a:ext>
            </a:extLst>
          </p:cNvPr>
          <p:cNvSpPr/>
          <p:nvPr/>
        </p:nvSpPr>
        <p:spPr>
          <a:xfrm flipH="1">
            <a:off x="5155978" y="5559144"/>
            <a:ext cx="867057" cy="0"/>
          </a:xfrm>
          <a:prstGeom prst="line">
            <a:avLst/>
          </a:prstGeom>
          <a:ln w="47625" cap="flat">
            <a:solidFill>
              <a:srgbClr val="E0D5E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1" name="AutoShape 22">
            <a:extLst>
              <a:ext uri="{FF2B5EF4-FFF2-40B4-BE49-F238E27FC236}">
                <a16:creationId xmlns:a16="http://schemas.microsoft.com/office/drawing/2014/main" id="{86315D70-9CFB-42A1-99EF-2B0E0AA7BF9B}"/>
              </a:ext>
            </a:extLst>
          </p:cNvPr>
          <p:cNvSpPr/>
          <p:nvPr/>
        </p:nvSpPr>
        <p:spPr>
          <a:xfrm flipH="1">
            <a:off x="6511269" y="3000051"/>
            <a:ext cx="867057" cy="0"/>
          </a:xfrm>
          <a:prstGeom prst="line">
            <a:avLst/>
          </a:prstGeom>
          <a:ln w="47625" cap="flat">
            <a:solidFill>
              <a:srgbClr val="E3EDD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5127AB-6046-4E11-A4A6-A66759F5143D}"/>
              </a:ext>
            </a:extLst>
          </p:cNvPr>
          <p:cNvSpPr/>
          <p:nvPr/>
        </p:nvSpPr>
        <p:spPr>
          <a:xfrm>
            <a:off x="5793959" y="3756000"/>
            <a:ext cx="3754487" cy="3752630"/>
          </a:xfrm>
          <a:prstGeom prst="ellipse">
            <a:avLst/>
          </a:prstGeom>
          <a:solidFill>
            <a:srgbClr val="E0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보안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FACBCEE-EC9C-47CD-8885-74A6E87BADD9}"/>
              </a:ext>
            </a:extLst>
          </p:cNvPr>
          <p:cNvSpPr/>
          <p:nvPr/>
        </p:nvSpPr>
        <p:spPr>
          <a:xfrm>
            <a:off x="9565425" y="3954014"/>
            <a:ext cx="3124200" cy="3210260"/>
          </a:xfrm>
          <a:prstGeom prst="ellipse">
            <a:avLst/>
          </a:prstGeom>
          <a:solidFill>
            <a:srgbClr val="CFD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상품 영역 확대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종목 추가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2937BEB-3D1D-4B9E-A5AC-7AD13A0F35AD}"/>
              </a:ext>
            </a:extLst>
          </p:cNvPr>
          <p:cNvSpPr/>
          <p:nvPr/>
        </p:nvSpPr>
        <p:spPr>
          <a:xfrm>
            <a:off x="8664881" y="2617153"/>
            <a:ext cx="1666295" cy="1764339"/>
          </a:xfrm>
          <a:prstGeom prst="ellipse">
            <a:avLst/>
          </a:prstGeom>
          <a:solidFill>
            <a:srgbClr val="A3E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알람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86C2FDC-40F0-4EAB-97D0-878083DB4C6F}"/>
              </a:ext>
            </a:extLst>
          </p:cNvPr>
          <p:cNvSpPr/>
          <p:nvPr/>
        </p:nvSpPr>
        <p:spPr>
          <a:xfrm>
            <a:off x="7162999" y="2160840"/>
            <a:ext cx="1523802" cy="1529606"/>
          </a:xfrm>
          <a:prstGeom prst="ellipse">
            <a:avLst/>
          </a:prstGeom>
          <a:solidFill>
            <a:srgbClr val="E3E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DCA</a:t>
            </a:r>
            <a:endParaRPr lang="ko-KR" altLang="en-US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D082831-EABA-466A-8220-613598639761}"/>
              </a:ext>
            </a:extLst>
          </p:cNvPr>
          <p:cNvSpPr/>
          <p:nvPr/>
        </p:nvSpPr>
        <p:spPr>
          <a:xfrm>
            <a:off x="8367371" y="6840102"/>
            <a:ext cx="2633519" cy="2534247"/>
          </a:xfrm>
          <a:prstGeom prst="ellipse">
            <a:avLst/>
          </a:prstGeom>
          <a:solidFill>
            <a:srgbClr val="C3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일반 유저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가입</a:t>
            </a:r>
          </a:p>
        </p:txBody>
      </p:sp>
    </p:spTree>
    <p:extLst>
      <p:ext uri="{BB962C8B-B14F-4D97-AF65-F5344CB8AC3E}">
        <p14:creationId xmlns:p14="http://schemas.microsoft.com/office/powerpoint/2010/main" val="4128393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839748"/>
            <a:chOff x="0" y="0"/>
            <a:chExt cx="7911505" cy="20937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7931789" y="475163"/>
            <a:ext cx="2576822" cy="1545224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70524" y="5400653"/>
            <a:ext cx="2946952" cy="2787326"/>
          </a:xfrm>
          <a:custGeom>
            <a:avLst/>
            <a:gdLst/>
            <a:ahLst/>
            <a:cxnLst/>
            <a:rect l="l" t="t" r="r" b="b"/>
            <a:pathLst>
              <a:path w="2946952" h="2787326">
                <a:moveTo>
                  <a:pt x="0" y="0"/>
                </a:moveTo>
                <a:lnTo>
                  <a:pt x="2946952" y="0"/>
                </a:lnTo>
                <a:lnTo>
                  <a:pt x="2946952" y="2787326"/>
                </a:lnTo>
                <a:lnTo>
                  <a:pt x="0" y="2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16818" y="3504200"/>
            <a:ext cx="10206762" cy="13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3"/>
              </a:lnSpc>
            </a:pPr>
            <a:r>
              <a:rPr lang="en-US" sz="10803" spc="2852" dirty="0">
                <a:solidFill>
                  <a:srgbClr val="084C6E"/>
                </a:solidFill>
                <a:ea typeface="Source Han Sans KR Heavy"/>
              </a:rPr>
              <a:t>감사합니다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4251" y="912330"/>
            <a:ext cx="1831897" cy="670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Tetherian</a:t>
            </a:r>
          </a:p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1">
            <a:extLst>
              <a:ext uri="{FF2B5EF4-FFF2-40B4-BE49-F238E27FC236}">
                <a16:creationId xmlns:a16="http://schemas.microsoft.com/office/drawing/2014/main" id="{0A44F932-B1FB-4F59-BC47-3DC3CFA7EA66}"/>
              </a:ext>
            </a:extLst>
          </p:cNvPr>
          <p:cNvGrpSpPr/>
          <p:nvPr/>
        </p:nvGrpSpPr>
        <p:grpSpPr>
          <a:xfrm>
            <a:off x="11457562" y="6367340"/>
            <a:ext cx="3252122" cy="707886"/>
            <a:chOff x="0" y="0"/>
            <a:chExt cx="569502" cy="135797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A6FDCF1-370A-4C89-8943-2888BDC33AB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77EB1D27-A59A-486C-9422-386835F7944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Arbitrage Auto Trading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22FA3E-41CF-45F5-9DCE-4577E0E6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6564"/>
            <a:ext cx="5616623" cy="5045881"/>
          </a:xfrm>
          <a:prstGeom prst="rect">
            <a:avLst/>
          </a:prstGeom>
          <a:effectLst>
            <a:glow rad="1270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15" name="Oval 21">
            <a:extLst>
              <a:ext uri="{FF2B5EF4-FFF2-40B4-BE49-F238E27FC236}">
                <a16:creationId xmlns:a16="http://schemas.microsoft.com/office/drawing/2014/main" id="{CE9C2EB5-67B8-480F-A51A-95DC0842DEC5}"/>
              </a:ext>
            </a:extLst>
          </p:cNvPr>
          <p:cNvSpPr>
            <a:spLocks noChangeAspect="1"/>
          </p:cNvSpPr>
          <p:nvPr/>
        </p:nvSpPr>
        <p:spPr>
          <a:xfrm>
            <a:off x="11634737" y="6468364"/>
            <a:ext cx="518887" cy="5232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4C27AE-F545-4614-8BB3-BB5A2F317B55}"/>
              </a:ext>
            </a:extLst>
          </p:cNvPr>
          <p:cNvSpPr txBox="1"/>
          <p:nvPr/>
        </p:nvSpPr>
        <p:spPr>
          <a:xfrm>
            <a:off x="12289089" y="6442739"/>
            <a:ext cx="209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Auto Trading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E426F4-7198-4210-B192-FB12982F0DED}"/>
              </a:ext>
            </a:extLst>
          </p:cNvPr>
          <p:cNvSpPr txBox="1"/>
          <p:nvPr/>
        </p:nvSpPr>
        <p:spPr>
          <a:xfrm>
            <a:off x="3785104" y="8041397"/>
            <a:ext cx="11580556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자동 매매 시스템</a:t>
            </a:r>
            <a:r>
              <a:rPr lang="en-US" altLang="ko-KR" sz="2000" dirty="0">
                <a:solidFill>
                  <a:srgbClr val="000000"/>
                </a:solidFill>
                <a:latin typeface="나눔바른고딕OTF"/>
              </a:rPr>
              <a:t>(Auto Trading)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 구현으로 손쉬운 트레이딩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재정거래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(Arbitrage)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로서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국내 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거래소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와 해외 거래소 간의 가격차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(premium)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로 인한 수익 창출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주 거래종목인 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USDT(Tether)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는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달러와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유사하며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,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안정성 높은 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암호화폐 시장의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기축 통화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3CDF2-1E3D-4DA0-86F5-71000E1B968C}"/>
              </a:ext>
            </a:extLst>
          </p:cNvPr>
          <p:cNvSpPr txBox="1"/>
          <p:nvPr/>
        </p:nvSpPr>
        <p:spPr>
          <a:xfrm>
            <a:off x="8983553" y="4381673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Bahnschrift" panose="020B0502040204020203" pitchFamily="34" charset="0"/>
              </a:rPr>
              <a:t>+</a:t>
            </a:r>
            <a:endParaRPr lang="ko-KR" altLang="en-US" sz="6000" dirty="0">
              <a:latin typeface="Bahnschrift" panose="020B0502040204020203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4E8B893-4BDF-45D9-B633-5BC757E6E947}"/>
              </a:ext>
            </a:extLst>
          </p:cNvPr>
          <p:cNvSpPr/>
          <p:nvPr/>
        </p:nvSpPr>
        <p:spPr>
          <a:xfrm>
            <a:off x="10275312" y="2366564"/>
            <a:ext cx="5616623" cy="5045881"/>
          </a:xfrm>
          <a:prstGeom prst="roundRect">
            <a:avLst>
              <a:gd name="adj" fmla="val 4250"/>
            </a:avLst>
          </a:prstGeom>
          <a:noFill/>
          <a:ln w="38100">
            <a:solidFill>
              <a:srgbClr val="4E92B4"/>
            </a:solidFill>
          </a:ln>
          <a:effectLst>
            <a:outerShdw blurRad="50800" dist="38100" dir="2700000" algn="tl" rotWithShape="0">
              <a:srgbClr val="4E92B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573A29F-A148-497B-ABAC-7BD15DDAA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35" y="2764410"/>
            <a:ext cx="5148775" cy="1791041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14E0E371-6001-45F8-89C8-15C9994B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731" y="4947632"/>
            <a:ext cx="2933064" cy="10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1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Fixed Strategy 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: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Risk </a:t>
            </a:r>
            <a:r>
              <a:rPr lang="en-US" altLang="ko-KR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" panose="020B0502040204020203" pitchFamily="34" charset="0"/>
              </a:rPr>
              <a:t>VS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Revenue Cycle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8121-0C7E-4C7E-8DD5-A822DDE66D36}"/>
              </a:ext>
            </a:extLst>
          </p:cNvPr>
          <p:cNvSpPr txBox="1"/>
          <p:nvPr/>
        </p:nvSpPr>
        <p:spPr>
          <a:xfrm rot="10800000">
            <a:off x="8485859" y="8010391"/>
            <a:ext cx="10695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latin typeface="+mn-ea"/>
              </a:rPr>
              <a:t>&gt;</a:t>
            </a:r>
            <a:endParaRPr lang="ko-KR" altLang="en-US" sz="9600" b="1" dirty="0">
              <a:latin typeface="+mn-ea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C89ADB0-1F8D-4899-B1F0-6B5B76D9BE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66" y="5058382"/>
            <a:ext cx="5246172" cy="214662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57A29D0-AD79-46C9-A694-030527B05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31" y="2134875"/>
            <a:ext cx="5183140" cy="20894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80154C8-61BF-4008-A988-0C086E594554}"/>
              </a:ext>
            </a:extLst>
          </p:cNvPr>
          <p:cNvSpPr txBox="1"/>
          <p:nvPr/>
        </p:nvSpPr>
        <p:spPr>
          <a:xfrm>
            <a:off x="1690829" y="4365621"/>
            <a:ext cx="486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 fontAlgn="base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환율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구매 시점에 따른 이익 및 손실 가능성 존재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F66D0E-58C6-45E4-A564-288FB3A9862F}"/>
              </a:ext>
            </a:extLst>
          </p:cNvPr>
          <p:cNvSpPr txBox="1"/>
          <p:nvPr/>
        </p:nvSpPr>
        <p:spPr>
          <a:xfrm>
            <a:off x="1628965" y="7352199"/>
            <a:ext cx="6075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 algn="ctr" fontAlgn="base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역프리미엄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마이너스 프리미엄에 따른 이익 및 손실 가능성 존재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8FA5DD-FD75-4E25-870C-56749D5AA1AB}"/>
              </a:ext>
            </a:extLst>
          </p:cNvPr>
          <p:cNvSpPr txBox="1"/>
          <p:nvPr/>
        </p:nvSpPr>
        <p:spPr>
          <a:xfrm>
            <a:off x="4356189" y="3510630"/>
            <a:ext cx="273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U.S Dollar / KRW 1W</a:t>
            </a:r>
            <a:r>
              <a:rPr lang="ko-KR" altLang="en-US" dirty="0"/>
              <a:t> </a:t>
            </a:r>
            <a:r>
              <a:rPr lang="en-US" altLang="ko-KR" dirty="0"/>
              <a:t>chart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4A8916-3DA7-4DB9-B289-DF93090D9664}"/>
              </a:ext>
            </a:extLst>
          </p:cNvPr>
          <p:cNvSpPr txBox="1"/>
          <p:nvPr/>
        </p:nvSpPr>
        <p:spPr>
          <a:xfrm>
            <a:off x="4122742" y="6683236"/>
            <a:ext cx="30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Premium (Coinbase-Bithumb)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C5F3088-9E38-4229-88FE-DBB1478E0B2F}"/>
              </a:ext>
            </a:extLst>
          </p:cNvPr>
          <p:cNvSpPr/>
          <p:nvPr/>
        </p:nvSpPr>
        <p:spPr>
          <a:xfrm>
            <a:off x="2097933" y="5058382"/>
            <a:ext cx="5183139" cy="2146627"/>
          </a:xfrm>
          <a:prstGeom prst="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B00E5B-56DF-432B-856F-B1B197C05846}"/>
              </a:ext>
            </a:extLst>
          </p:cNvPr>
          <p:cNvSpPr/>
          <p:nvPr/>
        </p:nvSpPr>
        <p:spPr>
          <a:xfrm>
            <a:off x="2097933" y="2134875"/>
            <a:ext cx="5183139" cy="2089462"/>
          </a:xfrm>
          <a:prstGeom prst="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F35774B-39B9-4C3D-B8B4-4966D8B17DCC}"/>
              </a:ext>
            </a:extLst>
          </p:cNvPr>
          <p:cNvSpPr/>
          <p:nvPr/>
        </p:nvSpPr>
        <p:spPr>
          <a:xfrm>
            <a:off x="618684" y="1888436"/>
            <a:ext cx="8141638" cy="5943599"/>
          </a:xfrm>
          <a:prstGeom prst="roundRect">
            <a:avLst>
              <a:gd name="adj" fmla="val 4986"/>
            </a:avLst>
          </a:prstGeom>
          <a:noFill/>
          <a:ln w="38100">
            <a:solidFill>
              <a:srgbClr val="1B628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Group 11">
            <a:extLst>
              <a:ext uri="{FF2B5EF4-FFF2-40B4-BE49-F238E27FC236}">
                <a16:creationId xmlns:a16="http://schemas.microsoft.com/office/drawing/2014/main" id="{E9B05E9B-4D19-4697-90F9-8CBCF5A3AF1D}"/>
              </a:ext>
            </a:extLst>
          </p:cNvPr>
          <p:cNvGrpSpPr/>
          <p:nvPr/>
        </p:nvGrpSpPr>
        <p:grpSpPr>
          <a:xfrm>
            <a:off x="3253077" y="8217019"/>
            <a:ext cx="3581400" cy="1088492"/>
            <a:chOff x="0" y="-47625"/>
            <a:chExt cx="1498352" cy="763329"/>
          </a:xfrm>
        </p:grpSpPr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D11C81AB-0E4B-4F8D-9384-74E1C48F5F4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C4FDE712-2F2E-4567-91F1-65844033E7A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56" name="TextBox 33">
            <a:extLst>
              <a:ext uri="{FF2B5EF4-FFF2-40B4-BE49-F238E27FC236}">
                <a16:creationId xmlns:a16="http://schemas.microsoft.com/office/drawing/2014/main" id="{328CC969-9DB8-4986-8780-3D3E95646710}"/>
              </a:ext>
            </a:extLst>
          </p:cNvPr>
          <p:cNvSpPr txBox="1"/>
          <p:nvPr/>
        </p:nvSpPr>
        <p:spPr>
          <a:xfrm>
            <a:off x="3560800" y="843643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불확실성</a:t>
            </a:r>
            <a:endParaRPr lang="en-US" sz="1958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2055BF-FEEA-46F7-89D8-6EFB46401EC3}"/>
              </a:ext>
            </a:extLst>
          </p:cNvPr>
          <p:cNvSpPr txBox="1"/>
          <p:nvPr/>
        </p:nvSpPr>
        <p:spPr>
          <a:xfrm>
            <a:off x="4267200" y="8782796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chemeClr val="accent1"/>
                </a:solidFill>
                <a:effectLst/>
                <a:latin typeface="Bahnschrift" panose="020B0502040204020203" pitchFamily="34" charset="0"/>
              </a:rPr>
              <a:t>Risk Exposure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3352DE9-05C5-40D9-B590-56B1255FF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40" y="2562904"/>
            <a:ext cx="7135064" cy="3368365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D9FCEB3-7DC9-4F2B-B735-199C422A7299}"/>
              </a:ext>
            </a:extLst>
          </p:cNvPr>
          <p:cNvSpPr/>
          <p:nvPr/>
        </p:nvSpPr>
        <p:spPr>
          <a:xfrm>
            <a:off x="9722463" y="2445303"/>
            <a:ext cx="7366441" cy="3485966"/>
          </a:xfrm>
          <a:prstGeom prst="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0D75F1-D732-4686-8B35-4550C5E11BAB}"/>
              </a:ext>
            </a:extLst>
          </p:cNvPr>
          <p:cNvSpPr txBox="1"/>
          <p:nvPr/>
        </p:nvSpPr>
        <p:spPr>
          <a:xfrm>
            <a:off x="9595225" y="6440562"/>
            <a:ext cx="7852293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수익 구조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(Revenue Structure)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제로 프리미엄의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매수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프리미엄이 발생시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매도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패턴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(Projected Patterns)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년간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(Trend)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최소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 Cycle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의 매매 조건을 충족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수익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(Expected Return) :  APY(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연간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) 8%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 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EEB72D-860D-454C-82C2-B11E26B58D8F}"/>
              </a:ext>
            </a:extLst>
          </p:cNvPr>
          <p:cNvSpPr txBox="1"/>
          <p:nvPr/>
        </p:nvSpPr>
        <p:spPr>
          <a:xfrm>
            <a:off x="13532302" y="5253076"/>
            <a:ext cx="333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Premium (</a:t>
            </a:r>
            <a:r>
              <a:rPr lang="en-US" altLang="ko-KR" dirty="0"/>
              <a:t>Coinbase-Bithumb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52994C2-46FD-4503-BC78-D35C261D9C22}"/>
              </a:ext>
            </a:extLst>
          </p:cNvPr>
          <p:cNvSpPr/>
          <p:nvPr/>
        </p:nvSpPr>
        <p:spPr>
          <a:xfrm>
            <a:off x="9305880" y="1892669"/>
            <a:ext cx="8141638" cy="5943599"/>
          </a:xfrm>
          <a:prstGeom prst="roundRect">
            <a:avLst>
              <a:gd name="adj" fmla="val 4416"/>
            </a:avLst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3" name="Group 11">
            <a:extLst>
              <a:ext uri="{FF2B5EF4-FFF2-40B4-BE49-F238E27FC236}">
                <a16:creationId xmlns:a16="http://schemas.microsoft.com/office/drawing/2014/main" id="{127199AC-B20F-4CF5-B01D-3B59E6F16D61}"/>
              </a:ext>
            </a:extLst>
          </p:cNvPr>
          <p:cNvGrpSpPr/>
          <p:nvPr/>
        </p:nvGrpSpPr>
        <p:grpSpPr>
          <a:xfrm>
            <a:off x="11741602" y="8221252"/>
            <a:ext cx="3581400" cy="1088492"/>
            <a:chOff x="0" y="-47625"/>
            <a:chExt cx="1498352" cy="763329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15C8C1C-ACB2-45F4-8F8D-39EC207C82BE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6D9C996B-DA53-4548-B793-99A7E4A1C772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6" name="TextBox 33">
            <a:extLst>
              <a:ext uri="{FF2B5EF4-FFF2-40B4-BE49-F238E27FC236}">
                <a16:creationId xmlns:a16="http://schemas.microsoft.com/office/drawing/2014/main" id="{76FF75E6-913B-4304-99A0-84E2F54B22C8}"/>
              </a:ext>
            </a:extLst>
          </p:cNvPr>
          <p:cNvSpPr txBox="1"/>
          <p:nvPr/>
        </p:nvSpPr>
        <p:spPr>
          <a:xfrm>
            <a:off x="12049325" y="845902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예상 수익 패턴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AE4754-81C8-4241-9E6F-55212B891DC8}"/>
              </a:ext>
            </a:extLst>
          </p:cNvPr>
          <p:cNvSpPr txBox="1"/>
          <p:nvPr/>
        </p:nvSpPr>
        <p:spPr>
          <a:xfrm>
            <a:off x="12679525" y="8765498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Revenue Cycle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73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Fixed Strategy :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Pros &amp; Cons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C308191-A3A1-414C-9A63-C0AB57C6A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344" y="3479914"/>
            <a:ext cx="5543550" cy="4038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B48FF3B-BEC6-4E50-9968-24E249955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432" y="2492788"/>
            <a:ext cx="5553075" cy="40481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74FFDB3-857E-4C9E-B8A6-B7FBA3723FA2}"/>
              </a:ext>
            </a:extLst>
          </p:cNvPr>
          <p:cNvSpPr txBox="1"/>
          <p:nvPr/>
        </p:nvSpPr>
        <p:spPr>
          <a:xfrm>
            <a:off x="1938785" y="2755659"/>
            <a:ext cx="7170780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Low Risk, Low Return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로 인한 안전 투자형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낮은 거래 횟수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거래 체결 시간의 긴급성이 요구되지 않음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시장가 슬리피지 발생이 매우 낮은 편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USDT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는 암호화폐 시장의 기축통화 역할을 수행하며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b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높은 수요로 인해 매년 발행량이 증가하는 높은 안전성을 보임</a:t>
            </a:r>
            <a:endParaRPr lang="ko-KR" altLang="en-US" sz="1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2E63D2-B1DA-41AF-80E7-F99EB6D64902}"/>
              </a:ext>
            </a:extLst>
          </p:cNvPr>
          <p:cNvSpPr txBox="1"/>
          <p:nvPr/>
        </p:nvSpPr>
        <p:spPr>
          <a:xfrm>
            <a:off x="1938785" y="5869221"/>
            <a:ext cx="4495800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Tether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사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(USDT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발행처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 불안정성</a:t>
            </a:r>
          </a:p>
          <a:p>
            <a:pPr marL="628650" lvl="1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미국의 암호화폐 산업 규제</a:t>
            </a:r>
          </a:p>
          <a:p>
            <a:pPr marL="628650" lvl="1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USDT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 투자영역 미규정 상태 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628650" lvl="1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상품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(Commodity) vs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증권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(Security)</a:t>
            </a:r>
          </a:p>
        </p:txBody>
      </p:sp>
      <p:sp>
        <p:nvSpPr>
          <p:cNvPr id="34" name="Freeform 32">
            <a:extLst>
              <a:ext uri="{FF2B5EF4-FFF2-40B4-BE49-F238E27FC236}">
                <a16:creationId xmlns:a16="http://schemas.microsoft.com/office/drawing/2014/main" id="{5955C043-D817-4956-B532-1C7FDE36F8ED}"/>
              </a:ext>
            </a:extLst>
          </p:cNvPr>
          <p:cNvSpPr/>
          <p:nvPr/>
        </p:nvSpPr>
        <p:spPr>
          <a:xfrm>
            <a:off x="6357146" y="2755659"/>
            <a:ext cx="1006048" cy="102881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Freeform 32">
            <a:extLst>
              <a:ext uri="{FF2B5EF4-FFF2-40B4-BE49-F238E27FC236}">
                <a16:creationId xmlns:a16="http://schemas.microsoft.com/office/drawing/2014/main" id="{3164952D-77A7-4312-B169-84FC9DF5F241}"/>
              </a:ext>
            </a:extLst>
          </p:cNvPr>
          <p:cNvSpPr/>
          <p:nvPr/>
        </p:nvSpPr>
        <p:spPr>
          <a:xfrm rot="10800000">
            <a:off x="6377744" y="6030802"/>
            <a:ext cx="962302" cy="102021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F9D2812-D84F-417A-8066-5C3A0CA26D81}"/>
              </a:ext>
            </a:extLst>
          </p:cNvPr>
          <p:cNvSpPr/>
          <p:nvPr/>
        </p:nvSpPr>
        <p:spPr>
          <a:xfrm>
            <a:off x="1790386" y="2492788"/>
            <a:ext cx="6019800" cy="5025726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802C2C2B-3647-4D77-B757-AC14A1712B99}"/>
              </a:ext>
            </a:extLst>
          </p:cNvPr>
          <p:cNvGrpSpPr/>
          <p:nvPr/>
        </p:nvGrpSpPr>
        <p:grpSpPr>
          <a:xfrm>
            <a:off x="3200400" y="7810500"/>
            <a:ext cx="3581400" cy="1088492"/>
            <a:chOff x="0" y="-47625"/>
            <a:chExt cx="1498352" cy="763329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0A61C6F-40CA-4956-8EAE-AD660C4EF931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DE96F97A-D2CF-4DE5-83C8-3E176C10B35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4" name="TextBox 33">
            <a:extLst>
              <a:ext uri="{FF2B5EF4-FFF2-40B4-BE49-F238E27FC236}">
                <a16:creationId xmlns:a16="http://schemas.microsoft.com/office/drawing/2014/main" id="{8101E8C9-7198-47E7-894C-C937B8DE9192}"/>
              </a:ext>
            </a:extLst>
          </p:cNvPr>
          <p:cNvSpPr txBox="1"/>
          <p:nvPr/>
        </p:nvSpPr>
        <p:spPr>
          <a:xfrm>
            <a:off x="3508123" y="8029913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명확한 장단점</a:t>
            </a:r>
            <a:endParaRPr lang="en-US" sz="1958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404BAB-235C-4F26-A8FC-07312F0B7446}"/>
              </a:ext>
            </a:extLst>
          </p:cNvPr>
          <p:cNvSpPr txBox="1"/>
          <p:nvPr/>
        </p:nvSpPr>
        <p:spPr>
          <a:xfrm>
            <a:off x="3649593" y="8388702"/>
            <a:ext cx="2673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Bahnschrift" panose="020B0502040204020203" pitchFamily="34" charset="0"/>
              </a:rPr>
              <a:t>C</a:t>
            </a:r>
            <a:r>
              <a:rPr lang="en-US" altLang="ko-KR" sz="1800" b="0" i="0" u="none" strike="noStrike" dirty="0">
                <a:solidFill>
                  <a:schemeClr val="accent1"/>
                </a:solidFill>
                <a:effectLst/>
                <a:latin typeface="Bahnschrift" panose="020B0502040204020203" pitchFamily="34" charset="0"/>
              </a:rPr>
              <a:t>ompare Pros &amp; Cons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64F1C7-C331-48DD-A643-CE77FDD2E8CB}"/>
              </a:ext>
            </a:extLst>
          </p:cNvPr>
          <p:cNvSpPr txBox="1"/>
          <p:nvPr/>
        </p:nvSpPr>
        <p:spPr>
          <a:xfrm>
            <a:off x="8537985" y="7476267"/>
            <a:ext cx="10711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b="1" dirty="0">
                <a:latin typeface="+mn-ea"/>
              </a:rPr>
              <a:t>≤</a:t>
            </a:r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8282D423-9A05-4FC6-92D2-5080FA730612}"/>
              </a:ext>
            </a:extLst>
          </p:cNvPr>
          <p:cNvGrpSpPr/>
          <p:nvPr/>
        </p:nvGrpSpPr>
        <p:grpSpPr>
          <a:xfrm>
            <a:off x="11749855" y="7810500"/>
            <a:ext cx="3581400" cy="1088492"/>
            <a:chOff x="0" y="-47625"/>
            <a:chExt cx="1498352" cy="763329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EB385B2E-9B14-4A1F-B869-A5F8E0F066B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6695C6E9-43DC-4C58-833B-E8768E1ABF5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4" name="TextBox 33">
            <a:extLst>
              <a:ext uri="{FF2B5EF4-FFF2-40B4-BE49-F238E27FC236}">
                <a16:creationId xmlns:a16="http://schemas.microsoft.com/office/drawing/2014/main" id="{BBC89BA8-55EE-4200-A890-61390A2B09A1}"/>
              </a:ext>
            </a:extLst>
          </p:cNvPr>
          <p:cNvSpPr txBox="1"/>
          <p:nvPr/>
        </p:nvSpPr>
        <p:spPr>
          <a:xfrm>
            <a:off x="12057578" y="804827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안정적인 수익 전략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B57013-F85B-458C-9698-A169AD3D0DB6}"/>
              </a:ext>
            </a:extLst>
          </p:cNvPr>
          <p:cNvSpPr txBox="1"/>
          <p:nvPr/>
        </p:nvSpPr>
        <p:spPr>
          <a:xfrm>
            <a:off x="12511854" y="8380370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Fixed Strategy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392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96F8587-3058-467F-B0A5-C77F13027DAA}"/>
              </a:ext>
            </a:extLst>
          </p:cNvPr>
          <p:cNvCxnSpPr>
            <a:cxnSpLocks/>
          </p:cNvCxnSpPr>
          <p:nvPr/>
        </p:nvCxnSpPr>
        <p:spPr>
          <a:xfrm>
            <a:off x="2668589" y="4991100"/>
            <a:ext cx="1771740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Add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Features </a:t>
            </a:r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: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Option, Copy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910A2-B046-4B85-99CC-272FC2778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93" y="2665408"/>
            <a:ext cx="829744" cy="829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0DFE55-3D92-44D1-B721-4D4DD7C4B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834" y="4519540"/>
            <a:ext cx="903486" cy="903486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06B548-C11A-4695-A3FE-46134FD51D2C}"/>
              </a:ext>
            </a:extLst>
          </p:cNvPr>
          <p:cNvCxnSpPr>
            <a:cxnSpLocks/>
          </p:cNvCxnSpPr>
          <p:nvPr/>
        </p:nvCxnSpPr>
        <p:spPr>
          <a:xfrm>
            <a:off x="2689228" y="4975351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C25317A-6805-44B7-A5A4-658184FC54FB}"/>
              </a:ext>
            </a:extLst>
          </p:cNvPr>
          <p:cNvCxnSpPr>
            <a:cxnSpLocks/>
          </p:cNvCxnSpPr>
          <p:nvPr/>
        </p:nvCxnSpPr>
        <p:spPr>
          <a:xfrm>
            <a:off x="4421279" y="4972050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A5EF98-BB35-4309-A6C2-BD90F3A6012A}"/>
              </a:ext>
            </a:extLst>
          </p:cNvPr>
          <p:cNvSpPr txBox="1"/>
          <p:nvPr/>
        </p:nvSpPr>
        <p:spPr>
          <a:xfrm>
            <a:off x="3148057" y="6024408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EE9F8F0-21B3-48DB-A3F9-F8FDED6B9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93" y="2665408"/>
            <a:ext cx="829744" cy="8297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9F335EF-34CD-40C2-93CF-EA3C5FC22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34" y="4519540"/>
            <a:ext cx="903486" cy="903486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DBD2A0-6BA1-46BC-A458-1404B3342278}"/>
              </a:ext>
            </a:extLst>
          </p:cNvPr>
          <p:cNvCxnSpPr>
            <a:cxnSpLocks/>
          </p:cNvCxnSpPr>
          <p:nvPr/>
        </p:nvCxnSpPr>
        <p:spPr>
          <a:xfrm flipH="1">
            <a:off x="6831488" y="5522763"/>
            <a:ext cx="905094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AF7401-8D3E-4FBC-BDA8-9613EE76FDF0}"/>
              </a:ext>
            </a:extLst>
          </p:cNvPr>
          <p:cNvCxnSpPr>
            <a:cxnSpLocks/>
          </p:cNvCxnSpPr>
          <p:nvPr/>
        </p:nvCxnSpPr>
        <p:spPr>
          <a:xfrm>
            <a:off x="7699743" y="5522763"/>
            <a:ext cx="903486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A3AA89A-5198-4286-8BB2-A50E107BFDB8}"/>
              </a:ext>
            </a:extLst>
          </p:cNvPr>
          <p:cNvSpPr txBox="1"/>
          <p:nvPr/>
        </p:nvSpPr>
        <p:spPr>
          <a:xfrm>
            <a:off x="7158559" y="6007475"/>
            <a:ext cx="11560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endParaRPr lang="ko-KR" alt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068E5AAB-F2CE-494C-ABD9-25A577148DD7}"/>
              </a:ext>
            </a:extLst>
          </p:cNvPr>
          <p:cNvSpPr/>
          <p:nvPr/>
        </p:nvSpPr>
        <p:spPr>
          <a:xfrm>
            <a:off x="2302262" y="6919765"/>
            <a:ext cx="719462" cy="70788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1" name="Rectangle 15">
            <a:extLst>
              <a:ext uri="{FF2B5EF4-FFF2-40B4-BE49-F238E27FC236}">
                <a16:creationId xmlns:a16="http://schemas.microsoft.com/office/drawing/2014/main" id="{0EF0E4F6-0EBF-4CD9-BC9B-31BE4FC336D6}"/>
              </a:ext>
            </a:extLst>
          </p:cNvPr>
          <p:cNvSpPr/>
          <p:nvPr/>
        </p:nvSpPr>
        <p:spPr>
          <a:xfrm rot="5400000">
            <a:off x="4068244" y="6913978"/>
            <a:ext cx="707887" cy="71946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B7287FC9-DBCC-4B0D-9F06-A537C71D3204}"/>
              </a:ext>
            </a:extLst>
          </p:cNvPr>
          <p:cNvSpPr/>
          <p:nvPr/>
        </p:nvSpPr>
        <p:spPr>
          <a:xfrm>
            <a:off x="6481649" y="6915532"/>
            <a:ext cx="719462" cy="67710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3" name="Rectangle 15">
            <a:extLst>
              <a:ext uri="{FF2B5EF4-FFF2-40B4-BE49-F238E27FC236}">
                <a16:creationId xmlns:a16="http://schemas.microsoft.com/office/drawing/2014/main" id="{1BF72D71-3552-4C03-B010-02F43D33C118}"/>
              </a:ext>
            </a:extLst>
          </p:cNvPr>
          <p:cNvSpPr/>
          <p:nvPr/>
        </p:nvSpPr>
        <p:spPr>
          <a:xfrm rot="5400000">
            <a:off x="8376926" y="6894354"/>
            <a:ext cx="733067" cy="719463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2493C6B-4AF5-4FDB-9CC3-A098EF6AA868}"/>
              </a:ext>
            </a:extLst>
          </p:cNvPr>
          <p:cNvCxnSpPr>
            <a:cxnSpLocks/>
          </p:cNvCxnSpPr>
          <p:nvPr/>
        </p:nvCxnSpPr>
        <p:spPr>
          <a:xfrm>
            <a:off x="3543168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2EE6A53-A07D-4503-B9C9-86E87B551FBD}"/>
              </a:ext>
            </a:extLst>
          </p:cNvPr>
          <p:cNvCxnSpPr>
            <a:cxnSpLocks/>
          </p:cNvCxnSpPr>
          <p:nvPr/>
        </p:nvCxnSpPr>
        <p:spPr>
          <a:xfrm>
            <a:off x="7725292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11">
            <a:extLst>
              <a:ext uri="{FF2B5EF4-FFF2-40B4-BE49-F238E27FC236}">
                <a16:creationId xmlns:a16="http://schemas.microsoft.com/office/drawing/2014/main" id="{081F4029-4E2B-44B0-858A-956A1A022CD2}"/>
              </a:ext>
            </a:extLst>
          </p:cNvPr>
          <p:cNvGrpSpPr/>
          <p:nvPr/>
        </p:nvGrpSpPr>
        <p:grpSpPr>
          <a:xfrm>
            <a:off x="1823605" y="8314884"/>
            <a:ext cx="3581400" cy="1088492"/>
            <a:chOff x="0" y="-47625"/>
            <a:chExt cx="1498352" cy="763329"/>
          </a:xfrm>
        </p:grpSpPr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DC60EF13-68A1-418D-8CF1-8B2907FD44E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7" name="TextBox 13">
              <a:extLst>
                <a:ext uri="{FF2B5EF4-FFF2-40B4-BE49-F238E27FC236}">
                  <a16:creationId xmlns:a16="http://schemas.microsoft.com/office/drawing/2014/main" id="{763813E3-2AFA-4624-8BEC-86EDBF2E667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33">
            <a:extLst>
              <a:ext uri="{FF2B5EF4-FFF2-40B4-BE49-F238E27FC236}">
                <a16:creationId xmlns:a16="http://schemas.microsoft.com/office/drawing/2014/main" id="{C9D95109-112D-437B-AD59-7D3EB41B6119}"/>
              </a:ext>
            </a:extLst>
          </p:cNvPr>
          <p:cNvSpPr txBox="1"/>
          <p:nvPr/>
        </p:nvSpPr>
        <p:spPr>
          <a:xfrm>
            <a:off x="2072061" y="8561339"/>
            <a:ext cx="2965953" cy="67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국내 현물 거래소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)</a:t>
            </a:r>
          </a:p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양방향 거래 미지원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637FE301-11AE-4FF2-BDFB-176B0138ED98}"/>
              </a:ext>
            </a:extLst>
          </p:cNvPr>
          <p:cNvGrpSpPr/>
          <p:nvPr/>
        </p:nvGrpSpPr>
        <p:grpSpPr>
          <a:xfrm>
            <a:off x="5945320" y="8314884"/>
            <a:ext cx="3581400" cy="1088492"/>
            <a:chOff x="0" y="-47625"/>
            <a:chExt cx="1498352" cy="763329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E67A922-E408-43D3-B4F2-5CF6A415B7BE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93092F4B-EE31-42FC-9682-415AE614D6E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33">
            <a:extLst>
              <a:ext uri="{FF2B5EF4-FFF2-40B4-BE49-F238E27FC236}">
                <a16:creationId xmlns:a16="http://schemas.microsoft.com/office/drawing/2014/main" id="{65D9897D-AA48-4A06-A86D-0F3E069B7377}"/>
              </a:ext>
            </a:extLst>
          </p:cNvPr>
          <p:cNvSpPr txBox="1"/>
          <p:nvPr/>
        </p:nvSpPr>
        <p:spPr>
          <a:xfrm>
            <a:off x="6253043" y="8552656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거래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9EAEAD2-1881-48E4-A7BE-9328489522FA}"/>
              </a:ext>
            </a:extLst>
          </p:cNvPr>
          <p:cNvSpPr txBox="1"/>
          <p:nvPr/>
        </p:nvSpPr>
        <p:spPr>
          <a:xfrm>
            <a:off x="6672004" y="8884392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Option</a:t>
            </a:r>
            <a:endParaRPr lang="ko-KR" altLang="en-US" dirty="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15E4EF7-BE13-4B1F-AB87-D6A08EE3557C}"/>
              </a:ext>
            </a:extLst>
          </p:cNvPr>
          <p:cNvGrpSpPr/>
          <p:nvPr/>
        </p:nvGrpSpPr>
        <p:grpSpPr>
          <a:xfrm>
            <a:off x="12151039" y="8314884"/>
            <a:ext cx="3581400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8DB6F0FD-A491-4916-B28E-42AC91C91917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DEEB1949-E78A-4787-8212-BCD06807E51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F742C7D1-BC7C-4DA1-AD07-1EE646C11C7B}"/>
              </a:ext>
            </a:extLst>
          </p:cNvPr>
          <p:cNvSpPr txBox="1"/>
          <p:nvPr/>
        </p:nvSpPr>
        <p:spPr>
          <a:xfrm>
            <a:off x="12458762" y="8552656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유저간 전략 공유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0AFF0E-845A-4361-973E-7F303E833791}"/>
              </a:ext>
            </a:extLst>
          </p:cNvPr>
          <p:cNvSpPr txBox="1"/>
          <p:nvPr/>
        </p:nvSpPr>
        <p:spPr>
          <a:xfrm>
            <a:off x="12913038" y="8884754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Copy Trading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620B37-7D93-4EE0-BEDE-ADE3EF4FB88F}"/>
              </a:ext>
            </a:extLst>
          </p:cNvPr>
          <p:cNvSpPr txBox="1"/>
          <p:nvPr/>
        </p:nvSpPr>
        <p:spPr>
          <a:xfrm>
            <a:off x="12282338" y="3250454"/>
            <a:ext cx="376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Custom Strategy</a:t>
            </a:r>
            <a:endParaRPr lang="ko-KR" altLang="en-US" sz="32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A7E499-E403-4CE6-8CF0-4278D3DF2C4D}"/>
              </a:ext>
            </a:extLst>
          </p:cNvPr>
          <p:cNvSpPr txBox="1"/>
          <p:nvPr/>
        </p:nvSpPr>
        <p:spPr>
          <a:xfrm>
            <a:off x="13085395" y="4065604"/>
            <a:ext cx="376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+ Share</a:t>
            </a:r>
            <a:endParaRPr lang="ko-KR" altLang="en-US" sz="32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82E3805-7E6C-4A4F-BA1C-83A1495D5C01}"/>
              </a:ext>
            </a:extLst>
          </p:cNvPr>
          <p:cNvSpPr/>
          <p:nvPr/>
        </p:nvSpPr>
        <p:spPr>
          <a:xfrm>
            <a:off x="11992056" y="2303317"/>
            <a:ext cx="3740383" cy="5766321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95438AA-2AB9-4B13-A6EF-B7EE583F1082}"/>
              </a:ext>
            </a:extLst>
          </p:cNvPr>
          <p:cNvSpPr/>
          <p:nvPr/>
        </p:nvSpPr>
        <p:spPr>
          <a:xfrm>
            <a:off x="5972820" y="2303317"/>
            <a:ext cx="3491194" cy="5723452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DD6DAEC-5BA3-4B9D-8070-F68C3B724DED}"/>
              </a:ext>
            </a:extLst>
          </p:cNvPr>
          <p:cNvSpPr/>
          <p:nvPr/>
        </p:nvSpPr>
        <p:spPr>
          <a:xfrm>
            <a:off x="1859743" y="2346187"/>
            <a:ext cx="3491195" cy="572345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AutoShape 23">
            <a:extLst>
              <a:ext uri="{FF2B5EF4-FFF2-40B4-BE49-F238E27FC236}">
                <a16:creationId xmlns:a16="http://schemas.microsoft.com/office/drawing/2014/main" id="{FE9CEB5E-9FD7-4225-A868-8A85EAC91290}"/>
              </a:ext>
            </a:extLst>
          </p:cNvPr>
          <p:cNvSpPr/>
          <p:nvPr/>
        </p:nvSpPr>
        <p:spPr>
          <a:xfrm flipH="1" flipV="1">
            <a:off x="10443414" y="1778913"/>
            <a:ext cx="0" cy="7887239"/>
          </a:xfrm>
          <a:prstGeom prst="line">
            <a:avLst/>
          </a:prstGeom>
          <a:ln w="38100" cap="flat">
            <a:solidFill>
              <a:schemeClr val="bg1">
                <a:lumMod val="50000"/>
              </a:scheme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A0E843-797C-459A-A5E6-2F037D4601A5}"/>
              </a:ext>
            </a:extLst>
          </p:cNvPr>
          <p:cNvSpPr txBox="1"/>
          <p:nvPr/>
        </p:nvSpPr>
        <p:spPr>
          <a:xfrm>
            <a:off x="12408580" y="6449958"/>
            <a:ext cx="291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상위 수익률을 달성한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유저의 오더데이터 공유</a:t>
            </a:r>
          </a:p>
        </p:txBody>
      </p:sp>
    </p:spTree>
    <p:extLst>
      <p:ext uri="{BB962C8B-B14F-4D97-AF65-F5344CB8AC3E}">
        <p14:creationId xmlns:p14="http://schemas.microsoft.com/office/powerpoint/2010/main" val="1635774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Add Features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3 Options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aphicFrame>
        <p:nvGraphicFramePr>
          <p:cNvPr id="7" name="차트 62">
            <a:extLst>
              <a:ext uri="{FF2B5EF4-FFF2-40B4-BE49-F238E27FC236}">
                <a16:creationId xmlns:a16="http://schemas.microsoft.com/office/drawing/2014/main" id="{FE998742-E2CE-4AFF-9667-0CE9DDDC7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307431"/>
              </p:ext>
            </p:extLst>
          </p:nvPr>
        </p:nvGraphicFramePr>
        <p:xfrm>
          <a:off x="4708833" y="2856866"/>
          <a:ext cx="9421137" cy="430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3">
            <a:extLst>
              <a:ext uri="{FF2B5EF4-FFF2-40B4-BE49-F238E27FC236}">
                <a16:creationId xmlns:a16="http://schemas.microsoft.com/office/drawing/2014/main" id="{1C111A8B-59EA-4730-8987-C472C61C60E3}"/>
              </a:ext>
            </a:extLst>
          </p:cNvPr>
          <p:cNvGrpSpPr/>
          <p:nvPr/>
        </p:nvGrpSpPr>
        <p:grpSpPr>
          <a:xfrm>
            <a:off x="5325874" y="7561122"/>
            <a:ext cx="8187053" cy="276743"/>
            <a:chOff x="3881029" y="3284984"/>
            <a:chExt cx="6164578" cy="216024"/>
          </a:xfrm>
        </p:grpSpPr>
        <p:sp>
          <p:nvSpPr>
            <p:cNvPr id="9" name="Right Arrow 4">
              <a:extLst>
                <a:ext uri="{FF2B5EF4-FFF2-40B4-BE49-F238E27FC236}">
                  <a16:creationId xmlns:a16="http://schemas.microsoft.com/office/drawing/2014/main" id="{C8CDF669-5B0D-4B7F-A165-DBEBE65F8A00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1FE8BE3E-01A2-456D-A2AC-E0BFC33805A9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sp>
        <p:nvSpPr>
          <p:cNvPr id="29" name="Freeform 20">
            <a:extLst>
              <a:ext uri="{FF2B5EF4-FFF2-40B4-BE49-F238E27FC236}">
                <a16:creationId xmlns:a16="http://schemas.microsoft.com/office/drawing/2014/main" id="{812D4BA0-9261-4560-B3BD-41C58344F158}"/>
              </a:ext>
            </a:extLst>
          </p:cNvPr>
          <p:cNvSpPr/>
          <p:nvPr/>
        </p:nvSpPr>
        <p:spPr>
          <a:xfrm>
            <a:off x="14935200" y="7561122"/>
            <a:ext cx="3203596" cy="2439814"/>
          </a:xfrm>
          <a:custGeom>
            <a:avLst/>
            <a:gdLst/>
            <a:ahLst/>
            <a:cxnLst/>
            <a:rect l="l" t="t" r="r" b="b"/>
            <a:pathLst>
              <a:path w="5126836" h="3409346">
                <a:moveTo>
                  <a:pt x="0" y="0"/>
                </a:moveTo>
                <a:lnTo>
                  <a:pt x="5126837" y="0"/>
                </a:lnTo>
                <a:lnTo>
                  <a:pt x="5126837" y="3409347"/>
                </a:lnTo>
                <a:lnTo>
                  <a:pt x="0" y="3409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glow rad="127000">
              <a:schemeClr val="accent1">
                <a:alpha val="23000"/>
              </a:schemeClr>
            </a:glow>
          </a:effectLst>
        </p:spPr>
      </p:sp>
      <p:grpSp>
        <p:nvGrpSpPr>
          <p:cNvPr id="31" name="Group 11">
            <a:extLst>
              <a:ext uri="{FF2B5EF4-FFF2-40B4-BE49-F238E27FC236}">
                <a16:creationId xmlns:a16="http://schemas.microsoft.com/office/drawing/2014/main" id="{A413BA4E-ADDB-4FF3-B3D0-45ABBF137E4E}"/>
              </a:ext>
            </a:extLst>
          </p:cNvPr>
          <p:cNvGrpSpPr/>
          <p:nvPr/>
        </p:nvGrpSpPr>
        <p:grpSpPr>
          <a:xfrm>
            <a:off x="4800600" y="2147236"/>
            <a:ext cx="2816476" cy="1088492"/>
            <a:chOff x="0" y="-47625"/>
            <a:chExt cx="1498352" cy="763329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E935BE04-4300-4947-BB0D-3EF56CEB6BB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31E07A71-20F7-4DD9-9D82-501B5D776FE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EB6957-42CC-4576-BBE1-7AC1F9180B94}"/>
              </a:ext>
            </a:extLst>
          </p:cNvPr>
          <p:cNvSpPr txBox="1"/>
          <p:nvPr/>
        </p:nvSpPr>
        <p:spPr>
          <a:xfrm>
            <a:off x="4725861" y="23841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안정적인 수익 전략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FD2B49-5BFD-4B3D-ADEC-36EB9F8BF276}"/>
              </a:ext>
            </a:extLst>
          </p:cNvPr>
          <p:cNvSpPr txBox="1"/>
          <p:nvPr/>
        </p:nvSpPr>
        <p:spPr>
          <a:xfrm>
            <a:off x="5180137" y="2719767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Fixed Strategy</a:t>
            </a:r>
            <a:endParaRPr lang="ko-KR" altLang="en-US" dirty="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6F66EBF-6121-4285-A7A3-94997A4D5F7F}"/>
              </a:ext>
            </a:extLst>
          </p:cNvPr>
          <p:cNvGrpSpPr/>
          <p:nvPr/>
        </p:nvGrpSpPr>
        <p:grpSpPr>
          <a:xfrm>
            <a:off x="8071350" y="2147236"/>
            <a:ext cx="2891215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CC525218-CDB4-4EEA-9685-73761CB08D9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8723DEE8-CB23-4274-8457-15F7AF7A929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EA13370D-8851-47EE-A9FB-1E47B585DD91}"/>
              </a:ext>
            </a:extLst>
          </p:cNvPr>
          <p:cNvSpPr txBox="1"/>
          <p:nvPr/>
        </p:nvSpPr>
        <p:spPr>
          <a:xfrm>
            <a:off x="7985254" y="23841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거래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317628-DE45-477F-8013-7F76F54E56CC}"/>
              </a:ext>
            </a:extLst>
          </p:cNvPr>
          <p:cNvSpPr txBox="1"/>
          <p:nvPr/>
        </p:nvSpPr>
        <p:spPr>
          <a:xfrm>
            <a:off x="8450888" y="2716239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Option</a:t>
            </a:r>
            <a:endParaRPr lang="ko-KR" altLang="en-US" dirty="0"/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D25AE149-F7E2-43E5-ADEF-7D41902BEDFA}"/>
              </a:ext>
            </a:extLst>
          </p:cNvPr>
          <p:cNvGrpSpPr/>
          <p:nvPr/>
        </p:nvGrpSpPr>
        <p:grpSpPr>
          <a:xfrm>
            <a:off x="11342100" y="2147236"/>
            <a:ext cx="2373899" cy="1088492"/>
            <a:chOff x="0" y="-47625"/>
            <a:chExt cx="1498352" cy="763329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B32D434F-BE7E-4AE1-BCAE-6C6B9C3B53A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43060BCB-F59F-4365-BAFA-DE753911639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4" name="TextBox 33">
            <a:extLst>
              <a:ext uri="{FF2B5EF4-FFF2-40B4-BE49-F238E27FC236}">
                <a16:creationId xmlns:a16="http://schemas.microsoft.com/office/drawing/2014/main" id="{54F2E490-D2D5-4B9F-B3F0-D6152B6999E5}"/>
              </a:ext>
            </a:extLst>
          </p:cNvPr>
          <p:cNvSpPr txBox="1"/>
          <p:nvPr/>
        </p:nvSpPr>
        <p:spPr>
          <a:xfrm>
            <a:off x="11034378" y="2385008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유저간 전략 공유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367838-9554-4AA1-B490-D7E33810F64F}"/>
              </a:ext>
            </a:extLst>
          </p:cNvPr>
          <p:cNvSpPr txBox="1"/>
          <p:nvPr/>
        </p:nvSpPr>
        <p:spPr>
          <a:xfrm>
            <a:off x="11488654" y="2717106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Copy Trading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42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Market Condition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EDA1A713-A003-482B-8DB3-3163E6371B1C}"/>
              </a:ext>
            </a:extLst>
          </p:cNvPr>
          <p:cNvGrpSpPr/>
          <p:nvPr/>
        </p:nvGrpSpPr>
        <p:grpSpPr>
          <a:xfrm>
            <a:off x="7004356" y="3816260"/>
            <a:ext cx="4190766" cy="3474802"/>
            <a:chOff x="3198596" y="2815122"/>
            <a:chExt cx="2390416" cy="1982029"/>
          </a:xfrm>
        </p:grpSpPr>
        <p:sp>
          <p:nvSpPr>
            <p:cNvPr id="8" name="Right Arrow 4">
              <a:extLst>
                <a:ext uri="{FF2B5EF4-FFF2-40B4-BE49-F238E27FC236}">
                  <a16:creationId xmlns:a16="http://schemas.microsoft.com/office/drawing/2014/main" id="{905A9FC2-F40B-453E-BED9-91787A577453}"/>
                </a:ext>
              </a:extLst>
            </p:cNvPr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  <p:sp>
          <p:nvSpPr>
            <p:cNvPr id="9" name="Right Arrow 5">
              <a:extLst>
                <a:ext uri="{FF2B5EF4-FFF2-40B4-BE49-F238E27FC236}">
                  <a16:creationId xmlns:a16="http://schemas.microsoft.com/office/drawing/2014/main" id="{00C78259-2F6A-4425-B06C-C0C034C14598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</p:grpSp>
      <p:sp>
        <p:nvSpPr>
          <p:cNvPr id="10" name="Block Arc 5">
            <a:extLst>
              <a:ext uri="{FF2B5EF4-FFF2-40B4-BE49-F238E27FC236}">
                <a16:creationId xmlns:a16="http://schemas.microsoft.com/office/drawing/2014/main" id="{127554BE-6B82-4EF4-A3A3-F4FB3E839C43}"/>
              </a:ext>
            </a:extLst>
          </p:cNvPr>
          <p:cNvSpPr/>
          <p:nvPr/>
        </p:nvSpPr>
        <p:spPr>
          <a:xfrm rot="54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1" name="Block Arc 6">
            <a:extLst>
              <a:ext uri="{FF2B5EF4-FFF2-40B4-BE49-F238E27FC236}">
                <a16:creationId xmlns:a16="http://schemas.microsoft.com/office/drawing/2014/main" id="{B75499A7-7F2D-47CA-A6EC-B21947453B4D}"/>
              </a:ext>
            </a:extLst>
          </p:cNvPr>
          <p:cNvSpPr/>
          <p:nvPr/>
        </p:nvSpPr>
        <p:spPr>
          <a:xfrm rot="162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EDFE3-8F49-4316-9A59-2C8A94B695FB}"/>
              </a:ext>
            </a:extLst>
          </p:cNvPr>
          <p:cNvSpPr txBox="1"/>
          <p:nvPr/>
        </p:nvSpPr>
        <p:spPr>
          <a:xfrm>
            <a:off x="11871160" y="232845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B : Bullish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42CA8-8686-4B74-A2AB-62A241A39DDA}"/>
              </a:ext>
            </a:extLst>
          </p:cNvPr>
          <p:cNvSpPr txBox="1"/>
          <p:nvPr/>
        </p:nvSpPr>
        <p:spPr>
          <a:xfrm>
            <a:off x="13292910" y="502232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Fixed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5D82E-FAD0-438D-BD24-399DD8E2FC6E}"/>
              </a:ext>
            </a:extLst>
          </p:cNvPr>
          <p:cNvSpPr txBox="1"/>
          <p:nvPr/>
        </p:nvSpPr>
        <p:spPr>
          <a:xfrm>
            <a:off x="11871160" y="7348759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Custom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CE890-C0F9-4E09-A9DB-6126C9B437AD}"/>
              </a:ext>
            </a:extLst>
          </p:cNvPr>
          <p:cNvSpPr txBox="1"/>
          <p:nvPr/>
        </p:nvSpPr>
        <p:spPr>
          <a:xfrm>
            <a:off x="2284893" y="2328445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A : Bearish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F73488-B803-43A1-B548-9C0D380CBA07}"/>
              </a:ext>
            </a:extLst>
          </p:cNvPr>
          <p:cNvSpPr txBox="1"/>
          <p:nvPr/>
        </p:nvSpPr>
        <p:spPr>
          <a:xfrm>
            <a:off x="1559794" y="5462167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Hedge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429695-5DE2-4E79-8F9A-D0C779AF11E9}"/>
              </a:ext>
            </a:extLst>
          </p:cNvPr>
          <p:cNvSpPr txBox="1"/>
          <p:nvPr/>
        </p:nvSpPr>
        <p:spPr>
          <a:xfrm>
            <a:off x="2117131" y="7286997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Copy Trading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B10553-8803-4974-B7C2-E8783F289427}"/>
              </a:ext>
            </a:extLst>
          </p:cNvPr>
          <p:cNvSpPr txBox="1"/>
          <p:nvPr/>
        </p:nvSpPr>
        <p:spPr>
          <a:xfrm>
            <a:off x="9179181" y="4728002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C1C8B4-EE0A-420D-8E64-3D1E6236BD36}"/>
              </a:ext>
            </a:extLst>
          </p:cNvPr>
          <p:cNvSpPr txBox="1"/>
          <p:nvPr/>
        </p:nvSpPr>
        <p:spPr>
          <a:xfrm>
            <a:off x="7381003" y="6048656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id="{708AADEF-37E7-44CD-9A6C-1D0B532AAD9D}"/>
              </a:ext>
            </a:extLst>
          </p:cNvPr>
          <p:cNvCxnSpPr/>
          <p:nvPr/>
        </p:nvCxnSpPr>
        <p:spPr>
          <a:xfrm rot="10800000">
            <a:off x="6315134" y="755592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0">
            <a:extLst>
              <a:ext uri="{FF2B5EF4-FFF2-40B4-BE49-F238E27FC236}">
                <a16:creationId xmlns:a16="http://schemas.microsoft.com/office/drawing/2014/main" id="{D497589F-D171-4679-912B-B1A748A4F63A}"/>
              </a:ext>
            </a:extLst>
          </p:cNvPr>
          <p:cNvCxnSpPr>
            <a:cxnSpLocks/>
          </p:cNvCxnSpPr>
          <p:nvPr/>
        </p:nvCxnSpPr>
        <p:spPr>
          <a:xfrm>
            <a:off x="11846106" y="4261405"/>
            <a:ext cx="2435894" cy="565984"/>
          </a:xfrm>
          <a:prstGeom prst="bentConnector3">
            <a:avLst>
              <a:gd name="adj1" fmla="val 100894"/>
            </a:avLst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31">
            <a:extLst>
              <a:ext uri="{FF2B5EF4-FFF2-40B4-BE49-F238E27FC236}">
                <a16:creationId xmlns:a16="http://schemas.microsoft.com/office/drawing/2014/main" id="{1FA8C084-B52A-4326-AAE2-780837833BE2}"/>
              </a:ext>
            </a:extLst>
          </p:cNvPr>
          <p:cNvCxnSpPr/>
          <p:nvPr/>
        </p:nvCxnSpPr>
        <p:spPr>
          <a:xfrm flipH="1" flipV="1">
            <a:off x="4433686" y="6329250"/>
            <a:ext cx="2026766" cy="559338"/>
          </a:xfrm>
          <a:prstGeom prst="bentConnector2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30">
            <a:extLst>
              <a:ext uri="{FF2B5EF4-FFF2-40B4-BE49-F238E27FC236}">
                <a16:creationId xmlns:a16="http://schemas.microsoft.com/office/drawing/2014/main" id="{7C040492-5302-430A-AB4C-AA0E7FC742AE}"/>
              </a:ext>
            </a:extLst>
          </p:cNvPr>
          <p:cNvSpPr/>
          <p:nvPr/>
        </p:nvSpPr>
        <p:spPr>
          <a:xfrm>
            <a:off x="10218513" y="269209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29" name="Oval 31">
            <a:extLst>
              <a:ext uri="{FF2B5EF4-FFF2-40B4-BE49-F238E27FC236}">
                <a16:creationId xmlns:a16="http://schemas.microsoft.com/office/drawing/2014/main" id="{07682AC9-2E67-4115-A199-8AEA87A236FA}"/>
              </a:ext>
            </a:extLst>
          </p:cNvPr>
          <p:cNvSpPr/>
          <p:nvPr/>
        </p:nvSpPr>
        <p:spPr>
          <a:xfrm>
            <a:off x="11359389" y="4000385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0" name="Oval 32">
            <a:extLst>
              <a:ext uri="{FF2B5EF4-FFF2-40B4-BE49-F238E27FC236}">
                <a16:creationId xmlns:a16="http://schemas.microsoft.com/office/drawing/2014/main" id="{7E6F7820-0443-4EF6-8692-54FFB105A7D5}"/>
              </a:ext>
            </a:extLst>
          </p:cNvPr>
          <p:cNvSpPr/>
          <p:nvPr/>
        </p:nvSpPr>
        <p:spPr>
          <a:xfrm>
            <a:off x="10218513" y="768530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1" name="Oval 33">
            <a:extLst>
              <a:ext uri="{FF2B5EF4-FFF2-40B4-BE49-F238E27FC236}">
                <a16:creationId xmlns:a16="http://schemas.microsoft.com/office/drawing/2014/main" id="{B7ACA2CE-1775-4B50-9441-7C349040080F}"/>
              </a:ext>
            </a:extLst>
          </p:cNvPr>
          <p:cNvSpPr/>
          <p:nvPr/>
        </p:nvSpPr>
        <p:spPr>
          <a:xfrm>
            <a:off x="7375961" y="768530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2" name="Oval 34">
            <a:extLst>
              <a:ext uri="{FF2B5EF4-FFF2-40B4-BE49-F238E27FC236}">
                <a16:creationId xmlns:a16="http://schemas.microsoft.com/office/drawing/2014/main" id="{E30BE701-F29E-40A1-B1F6-B5338C302BB7}"/>
              </a:ext>
            </a:extLst>
          </p:cNvPr>
          <p:cNvSpPr/>
          <p:nvPr/>
        </p:nvSpPr>
        <p:spPr>
          <a:xfrm>
            <a:off x="7375961" y="269209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3" name="Oval 35">
            <a:extLst>
              <a:ext uri="{FF2B5EF4-FFF2-40B4-BE49-F238E27FC236}">
                <a16:creationId xmlns:a16="http://schemas.microsoft.com/office/drawing/2014/main" id="{56A488E5-5F2F-472E-B4AC-D253628873D7}"/>
              </a:ext>
            </a:extLst>
          </p:cNvPr>
          <p:cNvSpPr/>
          <p:nvPr/>
        </p:nvSpPr>
        <p:spPr>
          <a:xfrm>
            <a:off x="6248763" y="6597173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cxnSp>
        <p:nvCxnSpPr>
          <p:cNvPr id="34" name="Elbow Connector 39">
            <a:extLst>
              <a:ext uri="{FF2B5EF4-FFF2-40B4-BE49-F238E27FC236}">
                <a16:creationId xmlns:a16="http://schemas.microsoft.com/office/drawing/2014/main" id="{B0E885BC-B2DF-4B93-839A-743C39D5A93B}"/>
              </a:ext>
            </a:extLst>
          </p:cNvPr>
          <p:cNvCxnSpPr/>
          <p:nvPr/>
        </p:nvCxnSpPr>
        <p:spPr>
          <a:xfrm rot="10800000" flipH="1">
            <a:off x="10607466" y="7555921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40">
            <a:extLst>
              <a:ext uri="{FF2B5EF4-FFF2-40B4-BE49-F238E27FC236}">
                <a16:creationId xmlns:a16="http://schemas.microsoft.com/office/drawing/2014/main" id="{D59DBEC6-97F7-4A00-99FF-9BF61ECBA87B}"/>
              </a:ext>
            </a:extLst>
          </p:cNvPr>
          <p:cNvCxnSpPr/>
          <p:nvPr/>
        </p:nvCxnSpPr>
        <p:spPr>
          <a:xfrm rot="10800000">
            <a:off x="6315134" y="258934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41">
            <a:extLst>
              <a:ext uri="{FF2B5EF4-FFF2-40B4-BE49-F238E27FC236}">
                <a16:creationId xmlns:a16="http://schemas.microsoft.com/office/drawing/2014/main" id="{F67F94DA-A868-47AF-AA21-B0C181338E9C}"/>
              </a:ext>
            </a:extLst>
          </p:cNvPr>
          <p:cNvCxnSpPr/>
          <p:nvPr/>
        </p:nvCxnSpPr>
        <p:spPr>
          <a:xfrm rot="10800000" flipH="1">
            <a:off x="10607464" y="2589343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nut 8">
            <a:extLst>
              <a:ext uri="{FF2B5EF4-FFF2-40B4-BE49-F238E27FC236}">
                <a16:creationId xmlns:a16="http://schemas.microsoft.com/office/drawing/2014/main" id="{E9A9CD28-DCEE-4B6B-9DC8-7454421186E4}"/>
              </a:ext>
            </a:extLst>
          </p:cNvPr>
          <p:cNvSpPr/>
          <p:nvPr/>
        </p:nvSpPr>
        <p:spPr>
          <a:xfrm>
            <a:off x="8992467" y="5954609"/>
            <a:ext cx="512120" cy="61214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Donut 39">
            <a:extLst>
              <a:ext uri="{FF2B5EF4-FFF2-40B4-BE49-F238E27FC236}">
                <a16:creationId xmlns:a16="http://schemas.microsoft.com/office/drawing/2014/main" id="{CF7A14D0-C380-4FE0-83B9-0D6508B5B980}"/>
              </a:ext>
            </a:extLst>
          </p:cNvPr>
          <p:cNvSpPr/>
          <p:nvPr/>
        </p:nvSpPr>
        <p:spPr>
          <a:xfrm>
            <a:off x="8487940" y="4662346"/>
            <a:ext cx="606198" cy="6061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80EBD-FE8E-46DD-8573-568A46E7A760}"/>
              </a:ext>
            </a:extLst>
          </p:cNvPr>
          <p:cNvSpPr txBox="1"/>
          <p:nvPr/>
        </p:nvSpPr>
        <p:spPr>
          <a:xfrm>
            <a:off x="3393658" y="7773294"/>
            <a:ext cx="270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최근 수익률을 고려한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유저간 전략 공유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E7F3A-870E-4916-9312-FA4496D1BAD8}"/>
              </a:ext>
            </a:extLst>
          </p:cNvPr>
          <p:cNvSpPr txBox="1"/>
          <p:nvPr/>
        </p:nvSpPr>
        <p:spPr>
          <a:xfrm>
            <a:off x="2301798" y="4705323"/>
            <a:ext cx="3018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목표 수익 제시와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위험의 최소화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F998FB-6CEF-4F5A-AA6F-09D4B4B1D414}"/>
              </a:ext>
            </a:extLst>
          </p:cNvPr>
          <p:cNvSpPr txBox="1"/>
          <p:nvPr/>
        </p:nvSpPr>
        <p:spPr>
          <a:xfrm>
            <a:off x="2643065" y="2788675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하락장에 따른 리스크 감소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D49710-702F-433A-AFA2-462CF0D61C78}"/>
              </a:ext>
            </a:extLst>
          </p:cNvPr>
          <p:cNvSpPr txBox="1"/>
          <p:nvPr/>
        </p:nvSpPr>
        <p:spPr>
          <a:xfrm>
            <a:off x="11831991" y="2754499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상승장에 따른 리스크 확대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9BD1B9-96FE-4483-880F-5D0780BA1F45}"/>
              </a:ext>
            </a:extLst>
          </p:cNvPr>
          <p:cNvSpPr txBox="1"/>
          <p:nvPr/>
        </p:nvSpPr>
        <p:spPr>
          <a:xfrm>
            <a:off x="13292909" y="5462167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최근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3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년간의 데이터에 근거한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수익 모델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CA2F4B-BC16-4D79-8375-473FC2BE0B95}"/>
              </a:ext>
            </a:extLst>
          </p:cNvPr>
          <p:cNvSpPr txBox="1"/>
          <p:nvPr/>
        </p:nvSpPr>
        <p:spPr>
          <a:xfrm>
            <a:off x="11896184" y="7792691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상세한 요구사항을 실행할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기능 구현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B2E88420-D032-4838-ABF0-9422D1A42CC2}"/>
              </a:ext>
            </a:extLst>
          </p:cNvPr>
          <p:cNvSpPr/>
          <p:nvPr/>
        </p:nvSpPr>
        <p:spPr>
          <a:xfrm>
            <a:off x="76200" y="8085516"/>
            <a:ext cx="3130129" cy="2163384"/>
          </a:xfrm>
          <a:custGeom>
            <a:avLst/>
            <a:gdLst/>
            <a:ahLst/>
            <a:cxnLst/>
            <a:rect l="l" t="t" r="r" b="b"/>
            <a:pathLst>
              <a:path w="3644339" h="2461448">
                <a:moveTo>
                  <a:pt x="0" y="0"/>
                </a:moveTo>
                <a:lnTo>
                  <a:pt x="3644339" y="0"/>
                </a:lnTo>
                <a:lnTo>
                  <a:pt x="3644339" y="2461448"/>
                </a:lnTo>
                <a:lnTo>
                  <a:pt x="0" y="2461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2950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6915</TotalTime>
  <Words>2053</Words>
  <Application>Microsoft Office PowerPoint</Application>
  <PresentationFormat>사용자 지정</PresentationFormat>
  <Paragraphs>428</Paragraphs>
  <Slides>32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Wingdings</vt:lpstr>
      <vt:lpstr>Source Han Sans KR Bold</vt:lpstr>
      <vt:lpstr>Calibri</vt:lpstr>
      <vt:lpstr>Arial</vt:lpstr>
      <vt:lpstr>Arita Dotum Medium</vt:lpstr>
      <vt:lpstr>Source Han Sans KR Medium</vt:lpstr>
      <vt:lpstr>나눔바른고딕OTF</vt:lpstr>
      <vt:lpstr>Bahnschrift</vt:lpstr>
      <vt:lpstr>Arial Unicode MS</vt:lpstr>
      <vt:lpstr>맑은 고딕</vt:lpstr>
      <vt:lpstr>Nanum Square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 깔끔한 프로젝트 프리젠테이션</dc:title>
  <dc:creator>student00</dc:creator>
  <cp:lastModifiedBy>student00</cp:lastModifiedBy>
  <cp:revision>132</cp:revision>
  <dcterms:created xsi:type="dcterms:W3CDTF">2006-08-16T00:00:00Z</dcterms:created>
  <dcterms:modified xsi:type="dcterms:W3CDTF">2024-03-26T09:20:40Z</dcterms:modified>
  <dc:identifier>DAF_7nAX5Pw</dc:identifier>
</cp:coreProperties>
</file>